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0" r:id="rId1"/>
  </p:sldMasterIdLst>
  <p:notesMasterIdLst>
    <p:notesMasterId r:id="rId29"/>
  </p:notesMasterIdLst>
  <p:handoutMasterIdLst>
    <p:handoutMasterId r:id="rId30"/>
  </p:handoutMasterIdLst>
  <p:sldIdLst>
    <p:sldId id="256" r:id="rId2"/>
    <p:sldId id="287" r:id="rId3"/>
    <p:sldId id="288" r:id="rId4"/>
    <p:sldId id="292" r:id="rId5"/>
    <p:sldId id="293" r:id="rId6"/>
    <p:sldId id="294" r:id="rId7"/>
    <p:sldId id="289" r:id="rId8"/>
    <p:sldId id="296" r:id="rId9"/>
    <p:sldId id="297" r:id="rId10"/>
    <p:sldId id="295" r:id="rId11"/>
    <p:sldId id="301" r:id="rId12"/>
    <p:sldId id="302" r:id="rId13"/>
    <p:sldId id="304" r:id="rId14"/>
    <p:sldId id="300" r:id="rId15"/>
    <p:sldId id="303" r:id="rId16"/>
    <p:sldId id="307" r:id="rId17"/>
    <p:sldId id="312" r:id="rId18"/>
    <p:sldId id="314" r:id="rId19"/>
    <p:sldId id="315" r:id="rId20"/>
    <p:sldId id="317" r:id="rId21"/>
    <p:sldId id="316" r:id="rId22"/>
    <p:sldId id="319" r:id="rId23"/>
    <p:sldId id="321" r:id="rId24"/>
    <p:sldId id="311" r:id="rId25"/>
    <p:sldId id="274" r:id="rId26"/>
    <p:sldId id="313" r:id="rId27"/>
    <p:sldId id="299" r:id="rId28"/>
  </p:sldIdLst>
  <p:sldSz cx="9144000" cy="5143500" type="screen16x9"/>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17">
          <p15:clr>
            <a:srgbClr val="A4A3A4"/>
          </p15:clr>
        </p15:guide>
        <p15:guide id="2" pos="5511">
          <p15:clr>
            <a:srgbClr val="A4A3A4"/>
          </p15:clr>
        </p15:guide>
        <p15:guide id="3" pos="249">
          <p15:clr>
            <a:srgbClr val="A4A3A4"/>
          </p15:clr>
        </p15:guide>
        <p15:guide id="4" orient="horz" pos="5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5E1"/>
    <a:srgbClr val="111111"/>
    <a:srgbClr val="003366"/>
    <a:srgbClr val="252833"/>
    <a:srgbClr val="10327B"/>
    <a:srgbClr val="30B695"/>
    <a:srgbClr val="3133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79" autoAdjust="0"/>
    <p:restoredTop sz="69485" autoAdjust="0"/>
  </p:normalViewPr>
  <p:slideViewPr>
    <p:cSldViewPr snapToGrid="0" showGuides="1">
      <p:cViewPr varScale="1">
        <p:scale>
          <a:sx n="66" d="100"/>
          <a:sy n="66" d="100"/>
        </p:scale>
        <p:origin x="1530" y="66"/>
      </p:cViewPr>
      <p:guideLst>
        <p:guide orient="horz" pos="3117"/>
        <p:guide pos="5511"/>
        <p:guide pos="249"/>
        <p:guide orient="horz" pos="55"/>
      </p:guideLst>
    </p:cSldViewPr>
  </p:slideViewPr>
  <p:outlineViewPr>
    <p:cViewPr>
      <p:scale>
        <a:sx n="33" d="100"/>
        <a:sy n="33" d="100"/>
      </p:scale>
      <p:origin x="0" y="-1518"/>
    </p:cViewPr>
  </p:outlineViewPr>
  <p:notesTextViewPr>
    <p:cViewPr>
      <p:scale>
        <a:sx n="1" d="1"/>
        <a:sy n="1" d="1"/>
      </p:scale>
      <p:origin x="0" y="0"/>
    </p:cViewPr>
  </p:notesTextViewPr>
  <p:sorterViewPr>
    <p:cViewPr>
      <p:scale>
        <a:sx n="186" d="100"/>
        <a:sy n="18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2019/11/29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218535269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gif>
</file>

<file path=ppt/media/image15.gif>
</file>

<file path=ppt/media/image16.png>
</file>

<file path=ppt/media/image17.png>
</file>

<file path=ppt/media/image18.png>
</file>

<file path=ppt/media/image19.png>
</file>

<file path=ppt/media/image2.jpg>
</file>

<file path=ppt/media/image20.png>
</file>

<file path=ppt/media/image21.png>
</file>

<file path=ppt/media/image22.tmp>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jpeg>
</file>

<file path=ppt/media/image4.jpg>
</file>

<file path=ppt/media/image5.jp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2019/11/29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40572715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各位同学们好，老师好，我今天和大家分享的是有关行为识别的研究进展，尤其有有关基于骨骼的行为识别的研究进展。</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a:t>
            </a:fld>
            <a:endParaRPr lang="zh-CN" altLang="en-US"/>
          </a:p>
        </p:txBody>
      </p:sp>
    </p:spTree>
    <p:extLst>
      <p:ext uri="{BB962C8B-B14F-4D97-AF65-F5344CB8AC3E}">
        <p14:creationId xmlns:p14="http://schemas.microsoft.com/office/powerpoint/2010/main" val="25485284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我们为什么要研究基于骨骼的行为识别</a:t>
            </a:r>
            <a:endParaRPr lang="en-US" altLang="zh-CN" dirty="0"/>
          </a:p>
          <a:p>
            <a:r>
              <a:rPr lang="zh-CN" altLang="en-US" dirty="0"/>
              <a:t>首先，传统行为识别严重依赖于物体和场景的识别，跑步和骑马的区别是什么，是图像中有没有马；遛狗和滑雪的却别是什么？是有没有雪。就是所谓的行为识别靠场景、场景识别靠物体。</a:t>
            </a:r>
            <a:endParaRPr lang="en-US" altLang="zh-CN" dirty="0"/>
          </a:p>
          <a:p>
            <a:r>
              <a:rPr lang="zh-CN" altLang="en-US" dirty="0"/>
              <a:t>其次，光流的长度在传统行为识别中非常重要，比如射箭这个动作，运动员拔箭的动作往往非常快，三十帧的图像很难将其描述。光流的定义和人类行为语义之间的联系其实也很牵强，光流本身会受到光照改变影响</a:t>
            </a:r>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2561730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接下来我分享的的则是基于骨骼的行为识别，</a:t>
            </a:r>
            <a:endParaRPr lang="en-US" altLang="zh-CN" dirty="0"/>
          </a:p>
          <a:p>
            <a:r>
              <a:rPr lang="zh-CN" altLang="en-US" dirty="0"/>
              <a:t>这里首先介绍一个数据集，这个数据集是目前基于骨骼的行为识别中最常用，对比最多的数据集。</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0" dirty="0">
                <a:solidFill>
                  <a:srgbClr val="FFF5E1"/>
                </a:solidFill>
                <a:cs typeface="Arial" panose="020B0604020202020204" pitchFamily="34" charset="0"/>
                <a:sym typeface="Arial" panose="020B0604020202020204" pitchFamily="34" charset="0"/>
              </a:rPr>
              <a:t>NTU RGBD</a:t>
            </a:r>
            <a:r>
              <a:rPr lang="zh-CN" altLang="en-US" sz="1200" kern="0" dirty="0">
                <a:solidFill>
                  <a:srgbClr val="FFF5E1"/>
                </a:solidFill>
                <a:cs typeface="Arial" panose="020B0604020202020204" pitchFamily="34" charset="0"/>
                <a:sym typeface="Arial" panose="020B0604020202020204" pitchFamily="34" charset="0"/>
              </a:rPr>
              <a:t>数据集是</a:t>
            </a:r>
            <a:r>
              <a:rPr lang="en-US" altLang="zh-CN" sz="1200" kern="0" dirty="0">
                <a:solidFill>
                  <a:srgbClr val="FFF5E1"/>
                </a:solidFill>
                <a:cs typeface="Arial" panose="020B0604020202020204" pitchFamily="34" charset="0"/>
                <a:sym typeface="Arial" panose="020B0604020202020204" pitchFamily="34" charset="0"/>
              </a:rPr>
              <a:t>2016</a:t>
            </a:r>
            <a:r>
              <a:rPr lang="zh-CN" altLang="en-US" sz="1200" kern="0" dirty="0">
                <a:solidFill>
                  <a:srgbClr val="FFF5E1"/>
                </a:solidFill>
                <a:cs typeface="Arial" panose="020B0604020202020204" pitchFamily="34" charset="0"/>
                <a:sym typeface="Arial" panose="020B0604020202020204" pitchFamily="34" charset="0"/>
              </a:rPr>
              <a:t>年南洋理工大学提出的数据集，使用</a:t>
            </a:r>
            <a:r>
              <a:rPr lang="en-US" altLang="zh-CN" sz="1200" kern="0" dirty="0">
                <a:solidFill>
                  <a:srgbClr val="FFF5E1"/>
                </a:solidFill>
                <a:cs typeface="Arial" panose="020B0604020202020204" pitchFamily="34" charset="0"/>
                <a:sym typeface="Arial" panose="020B0604020202020204" pitchFamily="34" charset="0"/>
              </a:rPr>
              <a:t>Kinect V2</a:t>
            </a:r>
            <a:r>
              <a:rPr lang="zh-CN" altLang="en-US" sz="1200" kern="0" dirty="0">
                <a:solidFill>
                  <a:srgbClr val="FFF5E1"/>
                </a:solidFill>
                <a:cs typeface="Arial" panose="020B0604020202020204" pitchFamily="34" charset="0"/>
                <a:sym typeface="Arial" panose="020B0604020202020204" pitchFamily="34" charset="0"/>
              </a:rPr>
              <a:t>进行数据采集，包含六十个行为种类；数据集分为深度图像、红外图像、</a:t>
            </a:r>
            <a:r>
              <a:rPr lang="en-US" altLang="zh-CN" sz="1200" kern="0" dirty="0">
                <a:solidFill>
                  <a:srgbClr val="FFF5E1"/>
                </a:solidFill>
                <a:cs typeface="Arial" panose="020B0604020202020204" pitchFamily="34" charset="0"/>
                <a:sym typeface="Arial" panose="020B0604020202020204" pitchFamily="34" charset="0"/>
              </a:rPr>
              <a:t>3D</a:t>
            </a:r>
            <a:r>
              <a:rPr lang="zh-CN" altLang="en-US" sz="1200" kern="0" dirty="0">
                <a:solidFill>
                  <a:srgbClr val="FFF5E1"/>
                </a:solidFill>
                <a:cs typeface="Arial" panose="020B0604020202020204" pitchFamily="34" charset="0"/>
                <a:sym typeface="Arial" panose="020B0604020202020204" pitchFamily="34" charset="0"/>
              </a:rPr>
              <a:t>人体骨骼。</a:t>
            </a:r>
            <a:endParaRPr lang="en-US" altLang="zh-CN" sz="1200" kern="0" dirty="0">
              <a:solidFill>
                <a:srgbClr val="FFF5E1"/>
              </a:solidFill>
              <a:cs typeface="Arial" panose="020B0604020202020204" pitchFamily="34" charset="0"/>
              <a:sym typeface="Arial" panose="020B0604020202020204" pitchFamily="34" charset="0"/>
            </a:endParaRPr>
          </a:p>
          <a:p>
            <a:endParaRPr lang="en-US" altLang="zh-CN"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3688563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他们同时提出了两种评估基于骨骼的行为识别的评估标准，分别是</a:t>
            </a:r>
            <a:r>
              <a:rPr lang="en-US" altLang="zh-CN" dirty="0"/>
              <a:t>Cross-Subject</a:t>
            </a:r>
            <a:r>
              <a:rPr lang="zh-CN" altLang="en-US" dirty="0"/>
              <a:t>和</a:t>
            </a:r>
            <a:r>
              <a:rPr lang="en-US" altLang="zh-CN" dirty="0"/>
              <a:t>Cross-View</a:t>
            </a:r>
            <a:r>
              <a:rPr lang="zh-CN" altLang="en-US" dirty="0"/>
              <a:t>：</a:t>
            </a:r>
            <a:endParaRPr lang="en-US" altLang="zh-CN" dirty="0"/>
          </a:p>
          <a:p>
            <a:r>
              <a:rPr lang="en-US" altLang="zh-CN" dirty="0"/>
              <a:t>Cross-Subject</a:t>
            </a:r>
            <a:r>
              <a:rPr lang="zh-CN" altLang="en-US" dirty="0"/>
              <a:t>就是挑选不同的志愿者，让他们做相同的动作，其中一部分志愿者的数据是训练集、另一部分志愿者的数据是测试集；</a:t>
            </a:r>
            <a:endParaRPr lang="en-US" altLang="zh-CN" dirty="0"/>
          </a:p>
          <a:p>
            <a:r>
              <a:rPr lang="en-US" altLang="zh-CN" dirty="0"/>
              <a:t>Cross-View</a:t>
            </a:r>
            <a:r>
              <a:rPr lang="zh-CN" altLang="en-US" dirty="0"/>
              <a:t>则由不同角度的</a:t>
            </a:r>
            <a:r>
              <a:rPr lang="en-US" altLang="zh-CN" dirty="0"/>
              <a:t>Kincect</a:t>
            </a:r>
            <a:r>
              <a:rPr lang="zh-CN" altLang="en-US" dirty="0"/>
              <a:t>相机拍摄的同一动作，一部分相机为训练集，另一部分为测试集</a:t>
            </a:r>
            <a:endParaRPr lang="en-US" altLang="zh-CN" dirty="0"/>
          </a:p>
          <a:p>
            <a:r>
              <a:rPr lang="zh-CN" altLang="en-US" dirty="0"/>
              <a:t>这里是邝昊鹏学长帮我画的两张图，数据的形式的</a:t>
            </a:r>
            <a:r>
              <a:rPr lang="en-US" altLang="zh-CN" dirty="0"/>
              <a:t>Cross-View</a:t>
            </a:r>
            <a:r>
              <a:rPr lang="zh-CN" altLang="en-US" dirty="0"/>
              <a:t>，可以看到。。。。。</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19819849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这是基于骨骼的行为识别通用流程，从图中可以看到，模型的输入并不是骨骼序列，而是骨架的表征图，可以类比于频谱或者光谱声谱</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6758654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这里使用的双流</a:t>
            </a:r>
            <a:r>
              <a:rPr lang="en-US" altLang="zh-CN" dirty="0"/>
              <a:t>CNN</a:t>
            </a:r>
            <a:r>
              <a:rPr lang="zh-CN" altLang="en-US" dirty="0"/>
              <a:t>其实与</a:t>
            </a:r>
            <a:r>
              <a:rPr lang="en-US" altLang="zh-CN" dirty="0"/>
              <a:t>RGB</a:t>
            </a:r>
            <a:r>
              <a:rPr lang="zh-CN" altLang="en-US" dirty="0"/>
              <a:t>行为识别中的双流</a:t>
            </a:r>
            <a:r>
              <a:rPr lang="en-US" altLang="zh-CN" dirty="0"/>
              <a:t>CNN</a:t>
            </a:r>
            <a:r>
              <a:rPr lang="zh-CN" altLang="en-US" dirty="0"/>
              <a:t>略有差别：</a:t>
            </a:r>
            <a:endParaRPr lang="en-US" altLang="zh-CN" dirty="0"/>
          </a:p>
          <a:p>
            <a:pPr marL="228600" indent="-228600">
              <a:buAutoNum type="arabicPeriod"/>
            </a:pPr>
            <a:r>
              <a:rPr lang="zh-CN" altLang="en-US" dirty="0"/>
              <a:t>两套</a:t>
            </a:r>
            <a:r>
              <a:rPr lang="en-US" altLang="zh-CN" dirty="0"/>
              <a:t>CNN</a:t>
            </a:r>
            <a:r>
              <a:rPr lang="zh-CN" altLang="en-US" dirty="0"/>
              <a:t>不再独立的分类单位，他们在进入分类器之前会进行矩阵扩展。</a:t>
            </a:r>
            <a:endParaRPr lang="en-US" altLang="zh-CN" dirty="0"/>
          </a:p>
          <a:p>
            <a:pPr marL="228600" indent="-228600">
              <a:buAutoNum type="arabicPeriod"/>
            </a:pPr>
            <a:r>
              <a:rPr lang="zh-CN" altLang="en-US" dirty="0"/>
              <a:t>提出了一种</a:t>
            </a:r>
            <a:r>
              <a:rPr lang="en-US" altLang="zh-CN" dirty="0"/>
              <a:t>Transformer</a:t>
            </a:r>
            <a:r>
              <a:rPr lang="zh-CN" altLang="en-US" dirty="0"/>
              <a:t>结构，</a:t>
            </a:r>
            <a:r>
              <a:rPr lang="zh-CN" altLang="zh-CN" sz="1200" kern="1200" dirty="0">
                <a:solidFill>
                  <a:schemeClr val="tx1"/>
                </a:solidFill>
                <a:effectLst/>
                <a:latin typeface="+mn-lt"/>
                <a:ea typeface="+mn-ea"/>
                <a:cs typeface="+mn-cs"/>
              </a:rPr>
              <a:t>可以自动学习一种更好的骨架排序，比人工选取相应的骨架有更好的效果（类似于注意力机制，选择更加重要的骨架，选择更重要的帧）</a:t>
            </a:r>
            <a:endParaRPr lang="en-US" altLang="zh-CN" sz="1200" kern="1200" dirty="0">
              <a:solidFill>
                <a:schemeClr val="tx1"/>
              </a:solidFill>
              <a:effectLst/>
              <a:latin typeface="+mn-lt"/>
              <a:ea typeface="+mn-ea"/>
              <a:cs typeface="+mn-cs"/>
            </a:endParaRPr>
          </a:p>
          <a:p>
            <a:pPr marL="228600" indent="-228600">
              <a:buAutoNum type="arabicPeriod"/>
            </a:pPr>
            <a:r>
              <a:rPr lang="zh-CN" altLang="zh-CN" sz="1200" kern="1200" dirty="0">
                <a:solidFill>
                  <a:schemeClr val="tx1"/>
                </a:solidFill>
                <a:effectLst/>
                <a:latin typeface="+mn-lt"/>
                <a:ea typeface="+mn-ea"/>
                <a:cs typeface="+mn-cs"/>
              </a:rPr>
              <a:t>为了处理多</a:t>
            </a:r>
            <a:r>
              <a:rPr lang="zh-CN" altLang="en-US" sz="1200" kern="1200" dirty="0">
                <a:solidFill>
                  <a:schemeClr val="tx1"/>
                </a:solidFill>
                <a:effectLst/>
                <a:latin typeface="+mn-lt"/>
                <a:ea typeface="+mn-ea"/>
                <a:cs typeface="+mn-cs"/>
              </a:rPr>
              <a:t>人</a:t>
            </a:r>
            <a:r>
              <a:rPr lang="zh-CN" altLang="zh-CN" sz="1200" kern="1200" dirty="0">
                <a:solidFill>
                  <a:schemeClr val="tx1"/>
                </a:solidFill>
                <a:effectLst/>
                <a:latin typeface="+mn-lt"/>
                <a:ea typeface="+mn-ea"/>
                <a:cs typeface="+mn-cs"/>
              </a:rPr>
              <a:t>任务，使用了</a:t>
            </a:r>
            <a:r>
              <a:rPr lang="en-US" altLang="zh-CN" sz="1200" kern="1200" dirty="0">
                <a:solidFill>
                  <a:schemeClr val="tx1"/>
                </a:solidFill>
                <a:effectLst/>
                <a:latin typeface="+mn-lt"/>
                <a:ea typeface="+mn-ea"/>
                <a:cs typeface="+mn-cs"/>
              </a:rPr>
              <a:t>maxout</a:t>
            </a:r>
            <a:r>
              <a:rPr lang="zh-CN" altLang="zh-CN" sz="1200" kern="1200" dirty="0">
                <a:solidFill>
                  <a:schemeClr val="tx1"/>
                </a:solidFill>
                <a:effectLst/>
                <a:latin typeface="+mn-lt"/>
                <a:ea typeface="+mn-ea"/>
                <a:cs typeface="+mn-cs"/>
              </a:rPr>
              <a:t>来合并不同</a:t>
            </a:r>
            <a:r>
              <a:rPr lang="zh-CN" altLang="en-US" sz="1200" kern="1200" dirty="0">
                <a:solidFill>
                  <a:schemeClr val="tx1"/>
                </a:solidFill>
                <a:effectLst/>
                <a:latin typeface="+mn-lt"/>
                <a:ea typeface="+mn-ea"/>
                <a:cs typeface="+mn-cs"/>
              </a:rPr>
              <a:t>人</a:t>
            </a:r>
            <a:r>
              <a:rPr lang="zh-CN" altLang="zh-CN" sz="1200" kern="1200" dirty="0">
                <a:solidFill>
                  <a:schemeClr val="tx1"/>
                </a:solidFill>
                <a:effectLst/>
                <a:latin typeface="+mn-lt"/>
                <a:ea typeface="+mn-ea"/>
                <a:cs typeface="+mn-cs"/>
              </a:rPr>
              <a:t>的特征。</a:t>
            </a:r>
            <a:endParaRPr lang="en-US" altLang="zh-CN"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4128092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a:t>
            </a:r>
            <a:r>
              <a:rPr lang="en-US" altLang="zh-CN" dirty="0"/>
              <a:t>2018</a:t>
            </a:r>
            <a:r>
              <a:rPr lang="zh-CN" altLang="en-US" dirty="0"/>
              <a:t>年的工作中，海康威视进一步细化了双流</a:t>
            </a:r>
            <a:r>
              <a:rPr lang="en-US" altLang="zh-CN" dirty="0"/>
              <a:t>CNN</a:t>
            </a:r>
            <a:r>
              <a:rPr lang="zh-CN" altLang="en-US" dirty="0"/>
              <a:t>的结构，并将整体网络分为点级别特征学习和共现特征学习。最开始输入的网络是帧数*节点数*</a:t>
            </a:r>
            <a:r>
              <a:rPr lang="en-US" altLang="zh-CN" dirty="0"/>
              <a:t>3</a:t>
            </a:r>
            <a:r>
              <a:rPr lang="zh-CN" altLang="en-US" dirty="0"/>
              <a:t>，这以</a:t>
            </a:r>
            <a:r>
              <a:rPr lang="en-US" altLang="zh-CN" dirty="0"/>
              <a:t>3</a:t>
            </a:r>
            <a:r>
              <a:rPr lang="zh-CN" altLang="en-US" dirty="0"/>
              <a:t>也就是骨骼节点的</a:t>
            </a:r>
            <a:r>
              <a:rPr lang="en-US" altLang="zh-CN" dirty="0"/>
              <a:t>xyz</a:t>
            </a:r>
            <a:r>
              <a:rPr lang="zh-CN" altLang="en-US" dirty="0"/>
              <a:t>为通道进行特征学习，也就是点特征学习，在图上椭圆放大的这一步，（</a:t>
            </a:r>
            <a:r>
              <a:rPr lang="en-US" altLang="zh-CN" dirty="0"/>
              <a:t>0</a:t>
            </a:r>
            <a:r>
              <a:rPr lang="zh-CN" altLang="en-US" dirty="0"/>
              <a:t>，</a:t>
            </a:r>
            <a:r>
              <a:rPr lang="en-US" altLang="zh-CN" dirty="0"/>
              <a:t>2</a:t>
            </a:r>
            <a:r>
              <a:rPr lang="zh-CN" altLang="en-US" dirty="0"/>
              <a:t>，</a:t>
            </a:r>
            <a:r>
              <a:rPr lang="en-US" altLang="zh-CN" dirty="0"/>
              <a:t>1</a:t>
            </a:r>
            <a:r>
              <a:rPr lang="zh-CN" altLang="en-US" dirty="0"/>
              <a:t>）表示交换维度的意思，也就是网络变为以节点数为通道，此后的滤波过程称为共现特征学习过程。</a:t>
            </a:r>
            <a:endParaRPr lang="en-US" altLang="zh-CN" dirty="0"/>
          </a:p>
          <a:p>
            <a:r>
              <a:rPr lang="zh-CN" altLang="en-US" dirty="0"/>
              <a:t>在这篇论文中，海康威视没有使用之前的</a:t>
            </a:r>
            <a:r>
              <a:rPr lang="en-US" altLang="zh-CN" dirty="0"/>
              <a:t>Transformer</a:t>
            </a:r>
            <a:r>
              <a:rPr lang="zh-CN" altLang="en-US" dirty="0"/>
              <a:t>结构。</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20791961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关节的空间构型及其时间动态对动作识别具有重要意义，而在</a:t>
            </a:r>
            <a:r>
              <a:rPr lang="en-US" altLang="zh-CN" sz="1200" b="0" i="0" kern="1200" dirty="0">
                <a:solidFill>
                  <a:schemeClr val="tx1"/>
                </a:solidFill>
                <a:effectLst/>
                <a:latin typeface="+mn-lt"/>
                <a:ea typeface="+mn-ea"/>
                <a:cs typeface="+mn-cs"/>
              </a:rPr>
              <a:t>ST-GCN</a:t>
            </a:r>
            <a:r>
              <a:rPr lang="zh-CN" altLang="en-US" sz="1200" b="0" i="0" kern="1200" dirty="0">
                <a:solidFill>
                  <a:schemeClr val="tx1"/>
                </a:solidFill>
                <a:effectLst/>
                <a:latin typeface="+mn-lt"/>
                <a:ea typeface="+mn-ea"/>
                <a:cs typeface="+mn-cs"/>
              </a:rPr>
              <a:t>之前是没有工作考虑到骨骼节点之间的内在关系。由图上可以看出。。。</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35577831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a:t>
            </a:r>
            <a:r>
              <a:rPr lang="zh-CN" altLang="en-US" dirty="0"/>
              <a:t>，是一个简单的一个骨架图；</a:t>
            </a:r>
            <a:endParaRPr lang="en-US" altLang="zh-CN" dirty="0"/>
          </a:p>
          <a:p>
            <a:r>
              <a:rPr lang="en-US" altLang="zh-CN" dirty="0"/>
              <a:t>B</a:t>
            </a:r>
            <a:r>
              <a:rPr lang="zh-CN" altLang="en-US" dirty="0"/>
              <a:t>，与原始</a:t>
            </a:r>
            <a:r>
              <a:rPr lang="en-US" altLang="zh-CN" dirty="0"/>
              <a:t>GCN</a:t>
            </a:r>
            <a:r>
              <a:rPr lang="zh-CN" altLang="en-US" dirty="0"/>
              <a:t>相同，将节点的领域划分为一个子集；</a:t>
            </a:r>
            <a:endParaRPr lang="en-US" altLang="zh-CN" dirty="0"/>
          </a:p>
          <a:p>
            <a:r>
              <a:rPr lang="en-US" altLang="zh-CN" dirty="0"/>
              <a:t>C</a:t>
            </a:r>
            <a:r>
              <a:rPr lang="zh-CN" altLang="en-US" dirty="0"/>
              <a:t>，基于距离的划分，他将节点和其领域分为两个子集</a:t>
            </a:r>
            <a:endParaRPr lang="en-US" altLang="zh-CN" dirty="0"/>
          </a:p>
          <a:p>
            <a:r>
              <a:rPr lang="en-US" altLang="zh-CN" dirty="0"/>
              <a:t>D</a:t>
            </a:r>
            <a:r>
              <a:rPr lang="zh-CN" altLang="en-US" dirty="0"/>
              <a:t>，空间构型划分，作者将节点、节点靠近身体重心的领域、节点原理身体重心的领域分为三个子集。</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11117212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mn-lt"/>
                <a:ea typeface="+mn-ea"/>
                <a:cs typeface="+mn-cs"/>
              </a:rPr>
              <a:t>在今年</a:t>
            </a:r>
            <a:r>
              <a:rPr lang="en-US" altLang="zh-CN" sz="1200" kern="1200" dirty="0">
                <a:solidFill>
                  <a:schemeClr val="tx1"/>
                </a:solidFill>
                <a:effectLst/>
                <a:latin typeface="+mn-lt"/>
                <a:ea typeface="+mn-ea"/>
                <a:cs typeface="+mn-cs"/>
              </a:rPr>
              <a:t>CVPR</a:t>
            </a:r>
            <a:r>
              <a:rPr lang="zh-CN" altLang="en-US" sz="1200" kern="1200" dirty="0">
                <a:solidFill>
                  <a:schemeClr val="tx1"/>
                </a:solidFill>
                <a:effectLst/>
                <a:latin typeface="+mn-lt"/>
                <a:ea typeface="+mn-ea"/>
                <a:cs typeface="+mn-cs"/>
              </a:rPr>
              <a:t>会议中，中科院自动化所提出了一种新的概念</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有向图神经网络，</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由于是一个有向图，那么相邻两点之间就包含位置和方向，</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这里的位置就是关节点，而方向则是骨骼；</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整体来看可以理解为是一个树形结构，结点数总比边数多</a:t>
            </a:r>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有向边</a:t>
            </a:r>
            <a:r>
              <a:rPr lang="zh-CN" altLang="zh-CN" sz="1200" kern="1200" dirty="0">
                <a:solidFill>
                  <a:schemeClr val="tx1"/>
                </a:solidFill>
                <a:effectLst/>
                <a:latin typeface="+mn-lt"/>
                <a:ea typeface="+mn-ea"/>
                <a:cs typeface="+mn-cs"/>
              </a:rPr>
              <a:t>信息是由</a:t>
            </a:r>
            <a:r>
              <a:rPr lang="zh-CN" altLang="en-US" sz="1200" kern="1200" dirty="0">
                <a:solidFill>
                  <a:schemeClr val="tx1"/>
                </a:solidFill>
                <a:effectLst/>
                <a:latin typeface="+mn-lt"/>
                <a:ea typeface="+mn-ea"/>
                <a:cs typeface="+mn-cs"/>
              </a:rPr>
              <a:t>相邻</a:t>
            </a:r>
            <a:r>
              <a:rPr lang="zh-CN" altLang="zh-CN" sz="1200" kern="1200" dirty="0">
                <a:solidFill>
                  <a:schemeClr val="tx1"/>
                </a:solidFill>
                <a:effectLst/>
                <a:latin typeface="+mn-lt"/>
                <a:ea typeface="+mn-ea"/>
                <a:cs typeface="+mn-cs"/>
              </a:rPr>
              <a:t>两点坐标之差进行表示。</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图片里的</a:t>
            </a:r>
            <a:r>
              <a:rPr lang="zh-CN" altLang="zh-CN" sz="1200" b="1" kern="1200" dirty="0">
                <a:solidFill>
                  <a:schemeClr val="tx1"/>
                </a:solidFill>
                <a:effectLst/>
                <a:latin typeface="+mn-lt"/>
                <a:ea typeface="+mn-ea"/>
                <a:cs typeface="+mn-cs"/>
              </a:rPr>
              <a:t>根节点</a:t>
            </a:r>
            <a:r>
              <a:rPr lang="zh-CN" altLang="zh-CN" sz="1200" kern="1200" dirty="0">
                <a:solidFill>
                  <a:schemeClr val="tx1"/>
                </a:solidFill>
                <a:effectLst/>
                <a:latin typeface="+mn-lt"/>
                <a:ea typeface="+mn-ea"/>
                <a:cs typeface="+mn-cs"/>
              </a:rPr>
              <a:t>被定义为重心（蓝色点），每一个边只有一个源点和目标点。</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同时使用关节点信息和</a:t>
            </a:r>
            <a:r>
              <a:rPr lang="zh-CN" altLang="en-US" sz="1200" kern="1200" dirty="0">
                <a:solidFill>
                  <a:schemeClr val="tx1"/>
                </a:solidFill>
                <a:effectLst/>
                <a:latin typeface="+mn-lt"/>
                <a:ea typeface="+mn-ea"/>
                <a:cs typeface="+mn-cs"/>
              </a:rPr>
              <a:t>有向边</a:t>
            </a:r>
            <a:r>
              <a:rPr lang="zh-CN" altLang="zh-CN" sz="1200" kern="1200" dirty="0">
                <a:solidFill>
                  <a:schemeClr val="tx1"/>
                </a:solidFill>
                <a:effectLst/>
                <a:latin typeface="+mn-lt"/>
                <a:ea typeface="+mn-ea"/>
                <a:cs typeface="+mn-cs"/>
              </a:rPr>
              <a:t>信息的好处之一是可以快速推断出关节的角度。</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20709049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latin typeface="+mn-lt"/>
                <a:ea typeface="+mn-ea"/>
                <a:cs typeface="+mn-cs"/>
              </a:rPr>
              <a:t>作者巧妙地设计了三个关联矩阵，首先是关联矩阵</a:t>
            </a:r>
            <a:r>
              <a:rPr lang="en-US" altLang="zh-CN" sz="1200" b="1" kern="1200" dirty="0">
                <a:solidFill>
                  <a:schemeClr val="tx1"/>
                </a:solidFill>
                <a:effectLst/>
                <a:latin typeface="+mn-lt"/>
                <a:ea typeface="+mn-ea"/>
                <a:cs typeface="+mn-cs"/>
              </a:rPr>
              <a:t>A</a:t>
            </a:r>
            <a:r>
              <a:rPr lang="zh-CN" altLang="en-US" sz="1200" b="1" kern="1200" dirty="0">
                <a:solidFill>
                  <a:schemeClr val="tx1"/>
                </a:solidFill>
                <a:effectLst/>
                <a:latin typeface="+mn-lt"/>
                <a:ea typeface="+mn-ea"/>
                <a:cs typeface="+mn-cs"/>
              </a:rPr>
              <a:t>；</a:t>
            </a:r>
            <a:endParaRPr lang="en-US" altLang="zh-CN" sz="1200" b="1" kern="1200" dirty="0">
              <a:solidFill>
                <a:schemeClr val="tx1"/>
              </a:solidFill>
              <a:effectLst/>
              <a:latin typeface="+mn-lt"/>
              <a:ea typeface="+mn-ea"/>
              <a:cs typeface="+mn-cs"/>
            </a:endParaRPr>
          </a:p>
          <a:p>
            <a:r>
              <a:rPr lang="zh-CN" altLang="en-US" sz="1200" b="1" kern="1200" dirty="0">
                <a:solidFill>
                  <a:schemeClr val="tx1"/>
                </a:solidFill>
                <a:effectLst/>
                <a:latin typeface="+mn-lt"/>
                <a:ea typeface="+mn-ea"/>
                <a:cs typeface="+mn-cs"/>
              </a:rPr>
              <a:t>可以看到。。。。</a:t>
            </a:r>
            <a:endParaRPr lang="en-US" altLang="zh-CN" sz="1200" b="1" kern="1200" dirty="0">
              <a:solidFill>
                <a:schemeClr val="tx1"/>
              </a:solidFill>
              <a:effectLst/>
              <a:latin typeface="+mn-lt"/>
              <a:ea typeface="+mn-ea"/>
              <a:cs typeface="+mn-cs"/>
            </a:endParaRPr>
          </a:p>
          <a:p>
            <a:pPr>
              <a:lnSpc>
                <a:spcPct val="150000"/>
              </a:lnSpc>
            </a:pPr>
            <a:r>
              <a:rPr lang="zh-CN" altLang="en-US" kern="0" dirty="0">
                <a:solidFill>
                  <a:srgbClr val="FFF5E1"/>
                </a:solidFill>
                <a:cs typeface="Arial" panose="020B0604020202020204" pitchFamily="34" charset="0"/>
                <a:sym typeface="Arial" panose="020B0604020202020204" pitchFamily="34" charset="0"/>
              </a:rPr>
              <a:t>为了将关联矩阵中的源顶点和目标顶点分开，与</a:t>
            </a:r>
            <a:r>
              <a:rPr lang="en-US" altLang="zh-CN" kern="0" dirty="0">
                <a:solidFill>
                  <a:srgbClr val="FFF5E1"/>
                </a:solidFill>
                <a:cs typeface="Arial" panose="020B0604020202020204" pitchFamily="34" charset="0"/>
                <a:sym typeface="Arial" panose="020B0604020202020204" pitchFamily="34" charset="0"/>
              </a:rPr>
              <a:t>A</a:t>
            </a:r>
            <a:r>
              <a:rPr lang="zh-CN" altLang="en-US" kern="0" dirty="0">
                <a:solidFill>
                  <a:srgbClr val="FFF5E1"/>
                </a:solidFill>
                <a:cs typeface="Arial" panose="020B0604020202020204" pitchFamily="34" charset="0"/>
                <a:sym typeface="Arial" panose="020B0604020202020204" pitchFamily="34" charset="0"/>
              </a:rPr>
              <a:t>矩阵相似，作者又设计了两个矩阵：源头关联矩阵和目标关联矩阵。也就是。。。</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2554998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我将从以下两部分来进行分享。</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extLst>
      <p:ext uri="{BB962C8B-B14F-4D97-AF65-F5344CB8AC3E}">
        <p14:creationId xmlns:p14="http://schemas.microsoft.com/office/powerpoint/2010/main" val="15131775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对于每个顶点</a:t>
                </a:r>
                <a:r>
                  <a:rPr lang="en-US" altLang="zh-CN" sz="1200" kern="1200" dirty="0">
                    <a:solidFill>
                      <a:schemeClr val="tx1"/>
                    </a:solidFill>
                    <a:effectLst/>
                    <a:latin typeface="+mn-lt"/>
                    <a:ea typeface="+mn-ea"/>
                    <a:cs typeface="+mn-cs"/>
                  </a:rPr>
                  <a:t>v</a:t>
                </a:r>
                <a:r>
                  <a:rPr lang="zh-CN" altLang="zh-CN" sz="1200" kern="1200" dirty="0">
                    <a:solidFill>
                      <a:schemeClr val="tx1"/>
                    </a:solidFill>
                    <a:effectLst/>
                    <a:latin typeface="+mn-lt"/>
                    <a:ea typeface="+mn-ea"/>
                    <a:cs typeface="+mn-cs"/>
                  </a:rPr>
                  <a:t>，所有的指向它的边通过传入聚合函数</a:t>
                </a:r>
                <a:r>
                  <a:rPr lang="en-US" altLang="zh-CN" sz="1200" kern="1200" dirty="0">
                    <a:solidFill>
                      <a:schemeClr val="tx1"/>
                    </a:solidFill>
                    <a:effectLst/>
                    <a:latin typeface="+mn-lt"/>
                    <a:ea typeface="+mn-ea"/>
                    <a:cs typeface="+mn-cs"/>
                  </a:rPr>
                  <a:t>g1(e-)</a:t>
                </a:r>
                <a:r>
                  <a:rPr lang="zh-CN" altLang="zh-CN" sz="1200" kern="1200" dirty="0">
                    <a:solidFill>
                      <a:schemeClr val="tx1"/>
                    </a:solidFill>
                    <a:effectLst/>
                    <a:latin typeface="+mn-lt"/>
                    <a:ea typeface="+mn-ea"/>
                    <a:cs typeface="+mn-cs"/>
                  </a:rPr>
                  <a:t>处理，返回聚合后的结果</a:t>
                </a:r>
                <a14:m>
                  <m:oMath xmlns:m="http://schemas.openxmlformats.org/officeDocument/2006/math">
                    <m:acc>
                      <m:accPr>
                        <m:chr m:val="̅"/>
                        <m:ctrlPr>
                          <a:rPr lang="zh-CN" altLang="zh-CN" sz="1200" i="1" kern="1200">
                            <a:solidFill>
                              <a:schemeClr val="tx1"/>
                            </a:solidFill>
                            <a:effectLst/>
                            <a:latin typeface="Cambria Math" panose="02040503050406030204" pitchFamily="18" charset="0"/>
                            <a:ea typeface="+mn-ea"/>
                            <a:cs typeface="+mn-cs"/>
                          </a:rPr>
                        </m:ctrlPr>
                      </m:accPr>
                      <m:e>
                        <m:r>
                          <a:rPr lang="en-US" altLang="zh-CN" sz="1200" kern="1200">
                            <a:solidFill>
                              <a:schemeClr val="tx1"/>
                            </a:solidFill>
                            <a:effectLst/>
                            <a:latin typeface="Cambria Math" panose="02040503050406030204" pitchFamily="18" charset="0"/>
                            <a:ea typeface="+mn-ea"/>
                            <a:cs typeface="+mn-cs"/>
                          </a:rPr>
                          <m:t>ⅇ</m:t>
                        </m:r>
                      </m:e>
                    </m:acc>
                    <m:r>
                      <a:rPr lang="en-US" altLang="zh-CN" sz="1200" i="1" kern="1200">
                        <a:solidFill>
                          <a:schemeClr val="tx1"/>
                        </a:solidFill>
                        <a:effectLst/>
                        <a:latin typeface="Cambria Math" panose="02040503050406030204" pitchFamily="18" charset="0"/>
                        <a:ea typeface="+mn-ea"/>
                        <a:cs typeface="+mn-cs"/>
                      </a:rPr>
                      <m:t>−</m:t>
                    </m:r>
                  </m:oMath>
                </a14:m>
                <a:r>
                  <a:rPr lang="zh-CN" altLang="zh-CN" sz="1200" kern="1200" dirty="0">
                    <a:solidFill>
                      <a:schemeClr val="tx1"/>
                    </a:solidFill>
                    <a:effectLst/>
                    <a:latin typeface="+mn-lt"/>
                    <a:ea typeface="+mn-ea"/>
                    <a:cs typeface="+mn-cs"/>
                  </a:rPr>
                  <a:t>；</a:t>
                </a:r>
              </a:p>
              <a:p>
                <a:r>
                  <a:rPr lang="zh-CN" altLang="zh-CN" sz="1200" kern="1200" dirty="0">
                    <a:solidFill>
                      <a:schemeClr val="tx1"/>
                    </a:solidFill>
                    <a:effectLst/>
                    <a:latin typeface="+mn-lt"/>
                    <a:ea typeface="+mn-ea"/>
                    <a:cs typeface="+mn-cs"/>
                  </a:rPr>
                  <a:t>对于所有由</a:t>
                </a:r>
                <a:r>
                  <a:rPr lang="en-US" altLang="zh-CN" sz="1200" kern="1200" dirty="0">
                    <a:solidFill>
                      <a:schemeClr val="tx1"/>
                    </a:solidFill>
                    <a:effectLst/>
                    <a:latin typeface="+mn-lt"/>
                    <a:ea typeface="+mn-ea"/>
                    <a:cs typeface="+mn-cs"/>
                  </a:rPr>
                  <a:t>v</a:t>
                </a:r>
                <a:r>
                  <a:rPr lang="zh-CN" altLang="zh-CN" sz="1200" kern="1200" dirty="0">
                    <a:solidFill>
                      <a:schemeClr val="tx1"/>
                    </a:solidFill>
                    <a:effectLst/>
                    <a:latin typeface="+mn-lt"/>
                    <a:ea typeface="+mn-ea"/>
                    <a:cs typeface="+mn-cs"/>
                  </a:rPr>
                  <a:t>发出的边都由传出聚合函数</a:t>
                </a:r>
                <a:r>
                  <a:rPr lang="en-US" altLang="zh-CN" sz="1200" kern="1200" dirty="0">
                    <a:solidFill>
                      <a:schemeClr val="tx1"/>
                    </a:solidFill>
                    <a:effectLst/>
                    <a:latin typeface="+mn-lt"/>
                    <a:ea typeface="+mn-ea"/>
                    <a:cs typeface="+mn-cs"/>
                  </a:rPr>
                  <a:t>g2(e+)</a:t>
                </a:r>
                <a:r>
                  <a:rPr lang="zh-CN" altLang="zh-CN" sz="1200" kern="1200" dirty="0">
                    <a:solidFill>
                      <a:schemeClr val="tx1"/>
                    </a:solidFill>
                    <a:effectLst/>
                    <a:latin typeface="+mn-lt"/>
                    <a:ea typeface="+mn-ea"/>
                    <a:cs typeface="+mn-cs"/>
                  </a:rPr>
                  <a:t>处理</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返回聚合后的结果</a:t>
                </a:r>
                <a14:m>
                  <m:oMath xmlns:m="http://schemas.openxmlformats.org/officeDocument/2006/math">
                    <m:acc>
                      <m:accPr>
                        <m:chr m:val="̅"/>
                        <m:ctrlPr>
                          <a:rPr lang="zh-CN" altLang="zh-CN" sz="1200" i="1" kern="1200">
                            <a:solidFill>
                              <a:schemeClr val="tx1"/>
                            </a:solidFill>
                            <a:effectLst/>
                            <a:latin typeface="Cambria Math" panose="02040503050406030204" pitchFamily="18" charset="0"/>
                            <a:ea typeface="+mn-ea"/>
                            <a:cs typeface="+mn-cs"/>
                          </a:rPr>
                        </m:ctrlPr>
                      </m:accPr>
                      <m:e>
                        <m:r>
                          <a:rPr lang="en-US" altLang="zh-CN" sz="1200" kern="1200">
                            <a:solidFill>
                              <a:schemeClr val="tx1"/>
                            </a:solidFill>
                            <a:effectLst/>
                            <a:latin typeface="Cambria Math" panose="02040503050406030204" pitchFamily="18" charset="0"/>
                            <a:ea typeface="+mn-ea"/>
                            <a:cs typeface="+mn-cs"/>
                          </a:rPr>
                          <m:t>ⅇ</m:t>
                        </m:r>
                      </m:e>
                    </m:acc>
                    <m:r>
                      <a:rPr lang="en-US" altLang="zh-CN" sz="1200" kern="1200">
                        <a:solidFill>
                          <a:schemeClr val="tx1"/>
                        </a:solidFill>
                        <a:effectLst/>
                        <a:latin typeface="Cambria Math" panose="02040503050406030204" pitchFamily="18" charset="0"/>
                        <a:ea typeface="+mn-ea"/>
                        <a:cs typeface="+mn-cs"/>
                      </a:rPr>
                      <m:t>+</m:t>
                    </m:r>
                  </m:oMath>
                </a14:m>
                <a:r>
                  <a:rPr lang="zh-CN" altLang="zh-CN" sz="1200" kern="1200" dirty="0">
                    <a:solidFill>
                      <a:schemeClr val="tx1"/>
                    </a:solidFill>
                    <a:effectLst/>
                    <a:latin typeface="+mn-lt"/>
                    <a:ea typeface="+mn-ea"/>
                    <a:cs typeface="+mn-cs"/>
                  </a:rPr>
                  <a:t>；</a:t>
                </a:r>
              </a:p>
              <a:p>
                <a:r>
                  <a:rPr lang="en-US" altLang="zh-CN" sz="1200" kern="1200" dirty="0">
                    <a:solidFill>
                      <a:schemeClr val="tx1"/>
                    </a:solidFill>
                    <a:effectLst/>
                    <a:latin typeface="+mn-lt"/>
                    <a:ea typeface="+mn-ea"/>
                    <a:cs typeface="+mn-cs"/>
                  </a:rPr>
                  <a:t>(v,</a:t>
                </a:r>
                <a14:m>
                  <m:oMath xmlns:m="http://schemas.openxmlformats.org/officeDocument/2006/math">
                    <m:r>
                      <a:rPr lang="en-US" altLang="zh-CN" sz="1200" kern="1200">
                        <a:solidFill>
                          <a:schemeClr val="tx1"/>
                        </a:solidFill>
                        <a:effectLst/>
                        <a:latin typeface="Cambria Math" panose="02040503050406030204" pitchFamily="18" charset="0"/>
                        <a:ea typeface="+mn-ea"/>
                        <a:cs typeface="+mn-cs"/>
                      </a:rPr>
                      <m:t> </m:t>
                    </m:r>
                    <m:acc>
                      <m:accPr>
                        <m:chr m:val="̅"/>
                        <m:ctrlPr>
                          <a:rPr lang="zh-CN" altLang="zh-CN" sz="1200" i="1" kern="1200">
                            <a:solidFill>
                              <a:schemeClr val="tx1"/>
                            </a:solidFill>
                            <a:effectLst/>
                            <a:latin typeface="Cambria Math" panose="02040503050406030204" pitchFamily="18" charset="0"/>
                            <a:ea typeface="+mn-ea"/>
                            <a:cs typeface="+mn-cs"/>
                          </a:rPr>
                        </m:ctrlPr>
                      </m:accPr>
                      <m:e>
                        <m:r>
                          <a:rPr lang="en-US" altLang="zh-CN" sz="1200" kern="1200">
                            <a:solidFill>
                              <a:schemeClr val="tx1"/>
                            </a:solidFill>
                            <a:effectLst/>
                            <a:latin typeface="Cambria Math" panose="02040503050406030204" pitchFamily="18" charset="0"/>
                            <a:ea typeface="+mn-ea"/>
                            <a:cs typeface="+mn-cs"/>
                          </a:rPr>
                          <m:t>ⅇ</m:t>
                        </m:r>
                      </m:e>
                    </m:acc>
                    <m:r>
                      <a:rPr lang="en-US" altLang="zh-CN" sz="1200" i="1" kern="1200">
                        <a:solidFill>
                          <a:schemeClr val="tx1"/>
                        </a:solidFill>
                        <a:effectLst/>
                        <a:latin typeface="Cambria Math" panose="02040503050406030204" pitchFamily="18" charset="0"/>
                        <a:ea typeface="+mn-ea"/>
                        <a:cs typeface="+mn-cs"/>
                      </a:rPr>
                      <m:t>−</m:t>
                    </m:r>
                  </m:oMath>
                </a14:m>
                <a:r>
                  <a:rPr lang="en-US" altLang="zh-CN" sz="1200" kern="1200" dirty="0">
                    <a:solidFill>
                      <a:schemeClr val="tx1"/>
                    </a:solidFill>
                    <a:effectLst/>
                    <a:latin typeface="+mn-lt"/>
                    <a:ea typeface="+mn-ea"/>
                    <a:cs typeface="+mn-cs"/>
                  </a:rPr>
                  <a:t>,</a:t>
                </a:r>
                <a14:m>
                  <m:oMath xmlns:m="http://schemas.openxmlformats.org/officeDocument/2006/math">
                    <m:acc>
                      <m:accPr>
                        <m:chr m:val="̅"/>
                        <m:ctrlPr>
                          <a:rPr lang="zh-CN" altLang="zh-CN" sz="1200" i="1" kern="1200">
                            <a:solidFill>
                              <a:schemeClr val="tx1"/>
                            </a:solidFill>
                            <a:effectLst/>
                            <a:latin typeface="Cambria Math" panose="02040503050406030204" pitchFamily="18" charset="0"/>
                            <a:ea typeface="+mn-ea"/>
                            <a:cs typeface="+mn-cs"/>
                          </a:rPr>
                        </m:ctrlPr>
                      </m:accPr>
                      <m:e>
                        <m:r>
                          <a:rPr lang="en-US" altLang="zh-CN" sz="1200" kern="1200">
                            <a:solidFill>
                              <a:schemeClr val="tx1"/>
                            </a:solidFill>
                            <a:effectLst/>
                            <a:latin typeface="Cambria Math" panose="02040503050406030204" pitchFamily="18" charset="0"/>
                            <a:ea typeface="+mn-ea"/>
                            <a:cs typeface="+mn-cs"/>
                          </a:rPr>
                          <m:t>ⅇ</m:t>
                        </m:r>
                      </m:e>
                    </m:acc>
                    <m:r>
                      <a:rPr lang="en-US" altLang="zh-CN" sz="1200" kern="1200">
                        <a:solidFill>
                          <a:schemeClr val="tx1"/>
                        </a:solidFill>
                        <a:effectLst/>
                        <a:latin typeface="Cambria Math" panose="02040503050406030204" pitchFamily="18" charset="0"/>
                        <a:ea typeface="+mn-ea"/>
                        <a:cs typeface="+mn-cs"/>
                      </a:rPr>
                      <m:t>+</m:t>
                    </m:r>
                  </m:oMath>
                </a14:m>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进行串联后输入顶点更新函数</a:t>
                </a:r>
                <a:r>
                  <a:rPr lang="en-US" altLang="zh-CN" sz="1200" kern="1200" dirty="0">
                    <a:solidFill>
                      <a:schemeClr val="tx1"/>
                    </a:solidFill>
                    <a:effectLst/>
                    <a:latin typeface="+mn-lt"/>
                    <a:ea typeface="+mn-ea"/>
                    <a:cs typeface="+mn-cs"/>
                  </a:rPr>
                  <a:t>h1</a:t>
                </a:r>
                <a:r>
                  <a:rPr lang="zh-CN" altLang="zh-CN" sz="1200" kern="1200" dirty="0">
                    <a:solidFill>
                      <a:schemeClr val="tx1"/>
                    </a:solidFill>
                    <a:effectLst/>
                    <a:latin typeface="+mn-lt"/>
                    <a:ea typeface="+mn-ea"/>
                    <a:cs typeface="+mn-cs"/>
                  </a:rPr>
                  <a:t>，返回更新后的</a:t>
                </a:r>
                <a:r>
                  <a:rPr lang="en-US" altLang="zh-CN" sz="1200" kern="1200" dirty="0">
                    <a:solidFill>
                      <a:schemeClr val="tx1"/>
                    </a:solidFill>
                    <a:effectLst/>
                    <a:latin typeface="+mn-lt"/>
                    <a:ea typeface="+mn-ea"/>
                    <a:cs typeface="+mn-cs"/>
                  </a:rPr>
                  <a:t>v</a:t>
                </a:r>
                <a:r>
                  <a:rPr lang="zh-CN" altLang="zh-CN" sz="1200" kern="1200" dirty="0">
                    <a:solidFill>
                      <a:schemeClr val="tx1"/>
                    </a:solidFill>
                    <a:effectLst/>
                    <a:latin typeface="+mn-lt"/>
                    <a:ea typeface="+mn-ea"/>
                    <a:cs typeface="+mn-cs"/>
                  </a:rPr>
                  <a:t>；</a:t>
                </a:r>
              </a:p>
              <a:p>
                <a:endParaRPr lang="en-US" altLang="zh-CN" dirty="0"/>
              </a:p>
              <a:p>
                <a:r>
                  <a:rPr lang="zh-CN" altLang="en-US" dirty="0"/>
                  <a:t>这里的</a:t>
                </a:r>
                <a:r>
                  <a:rPr lang="en-US" altLang="zh-CN" dirty="0"/>
                  <a:t>H</a:t>
                </a:r>
                <a:r>
                  <a:rPr lang="zh-CN" altLang="en-US" dirty="0"/>
                  <a:t>是更新函数，是一个单层全连接网络。</a:t>
                </a:r>
                <a:endParaRPr lang="en-US" altLang="zh-CN" dirty="0"/>
              </a:p>
            </p:txBody>
          </p:sp>
        </mc:Choice>
        <mc:Fallback xmlns="">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对于每个顶点</a:t>
                </a:r>
                <a:r>
                  <a:rPr lang="en-US" altLang="zh-CN" sz="1200" kern="1200" dirty="0">
                    <a:solidFill>
                      <a:schemeClr val="tx1"/>
                    </a:solidFill>
                    <a:effectLst/>
                    <a:latin typeface="+mn-lt"/>
                    <a:ea typeface="+mn-ea"/>
                    <a:cs typeface="+mn-cs"/>
                  </a:rPr>
                  <a:t>v</a:t>
                </a:r>
                <a:r>
                  <a:rPr lang="zh-CN" altLang="zh-CN" sz="1200" kern="1200" dirty="0">
                    <a:solidFill>
                      <a:schemeClr val="tx1"/>
                    </a:solidFill>
                    <a:effectLst/>
                    <a:latin typeface="+mn-lt"/>
                    <a:ea typeface="+mn-ea"/>
                    <a:cs typeface="+mn-cs"/>
                  </a:rPr>
                  <a:t>，所有的指向它的边通过传入聚合函数</a:t>
                </a:r>
                <a:r>
                  <a:rPr lang="en-US" altLang="zh-CN" sz="1200" kern="1200" dirty="0">
                    <a:solidFill>
                      <a:schemeClr val="tx1"/>
                    </a:solidFill>
                    <a:effectLst/>
                    <a:latin typeface="+mn-lt"/>
                    <a:ea typeface="+mn-ea"/>
                    <a:cs typeface="+mn-cs"/>
                  </a:rPr>
                  <a:t>g1(e-)</a:t>
                </a:r>
                <a:r>
                  <a:rPr lang="zh-CN" altLang="zh-CN" sz="1200" kern="1200" dirty="0">
                    <a:solidFill>
                      <a:schemeClr val="tx1"/>
                    </a:solidFill>
                    <a:effectLst/>
                    <a:latin typeface="+mn-lt"/>
                    <a:ea typeface="+mn-ea"/>
                    <a:cs typeface="+mn-cs"/>
                  </a:rPr>
                  <a:t>处理，返回聚合后的结果</a:t>
                </a:r>
                <a:r>
                  <a:rPr lang="en-US" altLang="zh-CN" sz="1200" i="0" kern="1200">
                    <a:solidFill>
                      <a:schemeClr val="tx1"/>
                    </a:solidFill>
                    <a:effectLst/>
                    <a:latin typeface="+mn-lt"/>
                    <a:ea typeface="+mn-ea"/>
                    <a:cs typeface="+mn-cs"/>
                  </a:rPr>
                  <a:t>ⅇ</a:t>
                </a:r>
                <a:r>
                  <a:rPr lang="zh-CN" altLang="zh-CN" sz="1200" i="0" kern="1200">
                    <a:solidFill>
                      <a:schemeClr val="tx1"/>
                    </a:solidFill>
                    <a:effectLst/>
                    <a:latin typeface="+mn-lt"/>
                    <a:ea typeface="+mn-ea"/>
                    <a:cs typeface="+mn-cs"/>
                  </a:rPr>
                  <a:t> ̅</a:t>
                </a:r>
                <a:r>
                  <a:rPr lang="en-US" altLang="zh-CN" sz="1200" i="0" kern="120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a:t>
                </a:r>
              </a:p>
              <a:p>
                <a:r>
                  <a:rPr lang="zh-CN" altLang="zh-CN" sz="1200" kern="1200" dirty="0">
                    <a:solidFill>
                      <a:schemeClr val="tx1"/>
                    </a:solidFill>
                    <a:effectLst/>
                    <a:latin typeface="+mn-lt"/>
                    <a:ea typeface="+mn-ea"/>
                    <a:cs typeface="+mn-cs"/>
                  </a:rPr>
                  <a:t>对于所有由</a:t>
                </a:r>
                <a:r>
                  <a:rPr lang="en-US" altLang="zh-CN" sz="1200" kern="1200" dirty="0">
                    <a:solidFill>
                      <a:schemeClr val="tx1"/>
                    </a:solidFill>
                    <a:effectLst/>
                    <a:latin typeface="+mn-lt"/>
                    <a:ea typeface="+mn-ea"/>
                    <a:cs typeface="+mn-cs"/>
                  </a:rPr>
                  <a:t>v</a:t>
                </a:r>
                <a:r>
                  <a:rPr lang="zh-CN" altLang="zh-CN" sz="1200" kern="1200" dirty="0">
                    <a:solidFill>
                      <a:schemeClr val="tx1"/>
                    </a:solidFill>
                    <a:effectLst/>
                    <a:latin typeface="+mn-lt"/>
                    <a:ea typeface="+mn-ea"/>
                    <a:cs typeface="+mn-cs"/>
                  </a:rPr>
                  <a:t>发出的边都由传出聚合函数</a:t>
                </a:r>
                <a:r>
                  <a:rPr lang="en-US" altLang="zh-CN" sz="1200" kern="1200" dirty="0">
                    <a:solidFill>
                      <a:schemeClr val="tx1"/>
                    </a:solidFill>
                    <a:effectLst/>
                    <a:latin typeface="+mn-lt"/>
                    <a:ea typeface="+mn-ea"/>
                    <a:cs typeface="+mn-cs"/>
                  </a:rPr>
                  <a:t>g2(e+)</a:t>
                </a:r>
                <a:r>
                  <a:rPr lang="zh-CN" altLang="zh-CN" sz="1200" kern="1200" dirty="0">
                    <a:solidFill>
                      <a:schemeClr val="tx1"/>
                    </a:solidFill>
                    <a:effectLst/>
                    <a:latin typeface="+mn-lt"/>
                    <a:ea typeface="+mn-ea"/>
                    <a:cs typeface="+mn-cs"/>
                  </a:rPr>
                  <a:t>处理</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返回聚合后的结果</a:t>
                </a:r>
                <a:r>
                  <a:rPr lang="en-US" altLang="zh-CN" sz="1200" i="0" kern="1200">
                    <a:solidFill>
                      <a:schemeClr val="tx1"/>
                    </a:solidFill>
                    <a:effectLst/>
                    <a:latin typeface="+mn-lt"/>
                    <a:ea typeface="+mn-ea"/>
                    <a:cs typeface="+mn-cs"/>
                  </a:rPr>
                  <a:t>ⅇ</a:t>
                </a:r>
                <a:r>
                  <a:rPr lang="zh-CN" altLang="zh-CN" sz="1200" i="0" kern="1200">
                    <a:solidFill>
                      <a:schemeClr val="tx1"/>
                    </a:solidFill>
                    <a:effectLst/>
                    <a:latin typeface="+mn-lt"/>
                    <a:ea typeface="+mn-ea"/>
                    <a:cs typeface="+mn-cs"/>
                  </a:rPr>
                  <a:t> ̅</a:t>
                </a:r>
                <a:r>
                  <a:rPr lang="en-US" altLang="zh-CN" sz="1200" i="0" kern="120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a:t>
                </a:r>
              </a:p>
              <a:p>
                <a:r>
                  <a:rPr lang="en-US" altLang="zh-CN" sz="1200" kern="1200" dirty="0">
                    <a:solidFill>
                      <a:schemeClr val="tx1"/>
                    </a:solidFill>
                    <a:effectLst/>
                    <a:latin typeface="+mn-lt"/>
                    <a:ea typeface="+mn-ea"/>
                    <a:cs typeface="+mn-cs"/>
                  </a:rPr>
                  <a:t>(v,</a:t>
                </a:r>
                <a:r>
                  <a:rPr lang="en-US" altLang="zh-CN" sz="1200" i="0" kern="1200">
                    <a:solidFill>
                      <a:schemeClr val="tx1"/>
                    </a:solidFill>
                    <a:effectLst/>
                    <a:latin typeface="+mn-lt"/>
                    <a:ea typeface="+mn-ea"/>
                    <a:cs typeface="+mn-cs"/>
                  </a:rPr>
                  <a:t> ⅇ</a:t>
                </a:r>
                <a:r>
                  <a:rPr lang="zh-CN" altLang="zh-CN" sz="1200" i="0" kern="1200">
                    <a:solidFill>
                      <a:schemeClr val="tx1"/>
                    </a:solidFill>
                    <a:effectLst/>
                    <a:latin typeface="+mn-lt"/>
                    <a:ea typeface="+mn-ea"/>
                    <a:cs typeface="+mn-cs"/>
                  </a:rPr>
                  <a:t> ̅</a:t>
                </a:r>
                <a:r>
                  <a:rPr lang="en-US" altLang="zh-CN" sz="1200" i="0" kern="120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ⅇ</a:t>
                </a:r>
                <a:r>
                  <a:rPr lang="zh-CN" altLang="zh-CN" sz="1200" i="0" kern="1200">
                    <a:solidFill>
                      <a:schemeClr val="tx1"/>
                    </a:solidFill>
                    <a:effectLst/>
                    <a:latin typeface="+mn-lt"/>
                    <a:ea typeface="+mn-ea"/>
                    <a:cs typeface="+mn-cs"/>
                  </a:rPr>
                  <a:t> ̅</a:t>
                </a:r>
                <a:r>
                  <a:rPr lang="en-US" altLang="zh-CN" sz="1200" i="0" kern="120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进行串联后输入顶点更新函数</a:t>
                </a:r>
                <a:r>
                  <a:rPr lang="en-US" altLang="zh-CN" sz="1200" kern="1200" dirty="0">
                    <a:solidFill>
                      <a:schemeClr val="tx1"/>
                    </a:solidFill>
                    <a:effectLst/>
                    <a:latin typeface="+mn-lt"/>
                    <a:ea typeface="+mn-ea"/>
                    <a:cs typeface="+mn-cs"/>
                  </a:rPr>
                  <a:t>h1</a:t>
                </a:r>
                <a:r>
                  <a:rPr lang="zh-CN" altLang="zh-CN" sz="1200" kern="1200" dirty="0">
                    <a:solidFill>
                      <a:schemeClr val="tx1"/>
                    </a:solidFill>
                    <a:effectLst/>
                    <a:latin typeface="+mn-lt"/>
                    <a:ea typeface="+mn-ea"/>
                    <a:cs typeface="+mn-cs"/>
                  </a:rPr>
                  <a:t>，返回更新后的</a:t>
                </a:r>
                <a:r>
                  <a:rPr lang="en-US" altLang="zh-CN" sz="1200" kern="1200" dirty="0">
                    <a:solidFill>
                      <a:schemeClr val="tx1"/>
                    </a:solidFill>
                    <a:effectLst/>
                    <a:latin typeface="+mn-lt"/>
                    <a:ea typeface="+mn-ea"/>
                    <a:cs typeface="+mn-cs"/>
                  </a:rPr>
                  <a:t>v</a:t>
                </a:r>
                <a:r>
                  <a:rPr lang="zh-CN" altLang="zh-CN" sz="1200" kern="1200" dirty="0">
                    <a:solidFill>
                      <a:schemeClr val="tx1"/>
                    </a:solidFill>
                    <a:effectLst/>
                    <a:latin typeface="+mn-lt"/>
                    <a:ea typeface="+mn-ea"/>
                    <a:cs typeface="+mn-cs"/>
                  </a:rPr>
                  <a:t>；</a:t>
                </a:r>
              </a:p>
              <a:p>
                <a:endParaRPr lang="en-US" altLang="zh-CN" dirty="0" smtClean="0"/>
              </a:p>
              <a:p>
                <a:r>
                  <a:rPr lang="zh-CN" altLang="en-US" dirty="0" smtClean="0"/>
                  <a:t>这里的</a:t>
                </a:r>
                <a:r>
                  <a:rPr lang="en-US" altLang="zh-CN" dirty="0" smtClean="0"/>
                  <a:t>H</a:t>
                </a:r>
                <a:r>
                  <a:rPr lang="zh-CN" altLang="en-US" dirty="0" smtClean="0"/>
                  <a:t>是更新函数，是一个单层全连接网络。</a:t>
                </a:r>
                <a:endParaRPr lang="en-US" altLang="zh-CN" dirty="0" smtClean="0"/>
              </a:p>
            </p:txBody>
          </p:sp>
        </mc:Fallback>
      </mc:AlternateContent>
      <p:sp>
        <p:nvSpPr>
          <p:cNvPr id="4" name="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2276871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对于每个边</a:t>
            </a:r>
            <a:r>
              <a:rPr lang="en-US" altLang="zh-CN" sz="1200" kern="1200" dirty="0">
                <a:solidFill>
                  <a:schemeClr val="tx1"/>
                </a:solidFill>
                <a:effectLst/>
                <a:latin typeface="+mn-lt"/>
                <a:ea typeface="+mn-ea"/>
                <a:cs typeface="+mn-cs"/>
              </a:rPr>
              <a:t>e</a:t>
            </a:r>
            <a:r>
              <a:rPr lang="zh-CN" altLang="zh-CN" sz="1200" kern="1200" dirty="0">
                <a:solidFill>
                  <a:schemeClr val="tx1"/>
                </a:solidFill>
                <a:effectLst/>
                <a:latin typeface="+mn-lt"/>
                <a:ea typeface="+mn-ea"/>
                <a:cs typeface="+mn-cs"/>
              </a:rPr>
              <a:t>，它的源点、它的目标点以及它自己串联后输入边更新函数</a:t>
            </a:r>
            <a:r>
              <a:rPr lang="en-US" altLang="zh-CN" sz="1200" kern="1200" dirty="0">
                <a:solidFill>
                  <a:schemeClr val="tx1"/>
                </a:solidFill>
                <a:effectLst/>
                <a:latin typeface="+mn-lt"/>
                <a:ea typeface="+mn-ea"/>
                <a:cs typeface="+mn-cs"/>
              </a:rPr>
              <a:t>h2</a:t>
            </a:r>
            <a:r>
              <a:rPr lang="zh-CN" altLang="zh-CN" sz="1200" kern="1200" dirty="0">
                <a:solidFill>
                  <a:schemeClr val="tx1"/>
                </a:solidFill>
                <a:effectLst/>
                <a:latin typeface="+mn-lt"/>
                <a:ea typeface="+mn-ea"/>
                <a:cs typeface="+mn-cs"/>
              </a:rPr>
              <a:t>，返回更新后的</a:t>
            </a:r>
            <a:r>
              <a:rPr lang="en-US" altLang="zh-CN" sz="1200" kern="1200" dirty="0">
                <a:solidFill>
                  <a:schemeClr val="tx1"/>
                </a:solidFill>
                <a:effectLst/>
                <a:latin typeface="+mn-lt"/>
                <a:ea typeface="+mn-ea"/>
                <a:cs typeface="+mn-cs"/>
              </a:rPr>
              <a:t>e</a:t>
            </a:r>
            <a:r>
              <a:rPr lang="zh-CN" altLang="zh-CN"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从整体上来讲，就是先对顶点进行更新，之后进行边的更新。</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在每次整体更新完之后，都要进行一次</a:t>
            </a:r>
            <a:r>
              <a:rPr lang="en-US" altLang="zh-CN" sz="1200" kern="1200" dirty="0">
                <a:solidFill>
                  <a:schemeClr val="tx1"/>
                </a:solidFill>
                <a:effectLst/>
                <a:latin typeface="+mn-lt"/>
                <a:ea typeface="+mn-ea"/>
                <a:cs typeface="+mn-cs"/>
              </a:rPr>
              <a:t>batch normal</a:t>
            </a:r>
            <a:r>
              <a:rPr lang="zh-CN" altLang="en-US" sz="1200" kern="1200" dirty="0">
                <a:solidFill>
                  <a:schemeClr val="tx1"/>
                </a:solidFill>
                <a:effectLst/>
                <a:latin typeface="+mn-lt"/>
                <a:ea typeface="+mn-ea"/>
                <a:cs typeface="+mn-cs"/>
              </a:rPr>
              <a:t>和</a:t>
            </a:r>
            <a:r>
              <a:rPr lang="en-US" altLang="zh-CN" sz="1200" kern="1200" dirty="0">
                <a:solidFill>
                  <a:schemeClr val="tx1"/>
                </a:solidFill>
                <a:effectLst/>
                <a:latin typeface="+mn-lt"/>
                <a:ea typeface="+mn-ea"/>
                <a:cs typeface="+mn-cs"/>
              </a:rPr>
              <a:t>ReLU</a:t>
            </a:r>
            <a:r>
              <a:rPr lang="zh-CN" altLang="en-US" sz="1200" kern="1200" dirty="0">
                <a:solidFill>
                  <a:schemeClr val="tx1"/>
                </a:solidFill>
                <a:effectLst/>
                <a:latin typeface="+mn-lt"/>
                <a:ea typeface="+mn-ea"/>
                <a:cs typeface="+mn-cs"/>
              </a:rPr>
              <a:t>。</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35289053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论文同样使用了伪</a:t>
            </a:r>
            <a:r>
              <a:rPr lang="en-US" altLang="zh-CN" sz="1200" kern="1200" dirty="0">
                <a:solidFill>
                  <a:schemeClr val="tx1"/>
                </a:solidFill>
                <a:effectLst/>
                <a:latin typeface="+mn-lt"/>
                <a:ea typeface="+mn-ea"/>
                <a:cs typeface="+mn-cs"/>
              </a:rPr>
              <a:t>3D</a:t>
            </a:r>
            <a:r>
              <a:rPr lang="zh-CN" altLang="en-US" sz="1200" kern="1200" dirty="0">
                <a:solidFill>
                  <a:schemeClr val="tx1"/>
                </a:solidFill>
                <a:effectLst/>
                <a:latin typeface="+mn-lt"/>
                <a:ea typeface="+mn-ea"/>
                <a:cs typeface="+mn-cs"/>
              </a:rPr>
              <a:t>的思想，如图是一个深度可分离卷积网络的示意图，每一个通道都有一个自己的</a:t>
            </a:r>
            <a:r>
              <a:rPr lang="en-US" altLang="zh-CN" sz="1200" kern="1200" dirty="0">
                <a:solidFill>
                  <a:schemeClr val="tx1"/>
                </a:solidFill>
                <a:effectLst/>
                <a:latin typeface="+mn-lt"/>
                <a:ea typeface="+mn-ea"/>
                <a:cs typeface="+mn-cs"/>
              </a:rPr>
              <a:t>filter</a:t>
            </a:r>
            <a:r>
              <a:rPr lang="zh-CN" altLang="en-US" sz="1200" kern="1200" dirty="0">
                <a:solidFill>
                  <a:schemeClr val="tx1"/>
                </a:solidFill>
                <a:effectLst/>
                <a:latin typeface="+mn-lt"/>
                <a:ea typeface="+mn-ea"/>
                <a:cs typeface="+mn-cs"/>
              </a:rPr>
              <a:t>，我们再将最后的输出使用一个</a:t>
            </a:r>
            <a:r>
              <a:rPr lang="en-US" altLang="zh-CN" sz="1200" kern="1200" dirty="0">
                <a:solidFill>
                  <a:schemeClr val="tx1"/>
                </a:solidFill>
                <a:effectLst/>
                <a:latin typeface="+mn-lt"/>
                <a:ea typeface="+mn-ea"/>
                <a:cs typeface="+mn-cs"/>
              </a:rPr>
              <a:t>(1, 1, n)</a:t>
            </a:r>
            <a:r>
              <a:rPr lang="zh-CN" altLang="en-US" sz="1200" kern="1200" dirty="0">
                <a:solidFill>
                  <a:schemeClr val="tx1"/>
                </a:solidFill>
                <a:effectLst/>
                <a:latin typeface="+mn-lt"/>
                <a:ea typeface="+mn-ea"/>
                <a:cs typeface="+mn-cs"/>
              </a:rPr>
              <a:t>的点卷积，这就是伪</a:t>
            </a:r>
            <a:r>
              <a:rPr lang="en-US" altLang="zh-CN" sz="1200" kern="1200" dirty="0">
                <a:solidFill>
                  <a:schemeClr val="tx1"/>
                </a:solidFill>
                <a:effectLst/>
                <a:latin typeface="+mn-lt"/>
                <a:ea typeface="+mn-ea"/>
                <a:cs typeface="+mn-cs"/>
              </a:rPr>
              <a:t>3D</a:t>
            </a:r>
            <a:r>
              <a:rPr lang="zh-CN" altLang="en-US" sz="1200" kern="1200" dirty="0">
                <a:solidFill>
                  <a:schemeClr val="tx1"/>
                </a:solidFill>
                <a:effectLst/>
                <a:latin typeface="+mn-lt"/>
                <a:ea typeface="+mn-ea"/>
                <a:cs typeface="+mn-cs"/>
              </a:rPr>
              <a:t>卷积</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我们将之前的到的有向图网络图进行一个点卷积，</a:t>
            </a:r>
            <a:r>
              <a:rPr lang="zh-CN" altLang="zh-CN" sz="1200" kern="1200" dirty="0">
                <a:solidFill>
                  <a:schemeClr val="tx1"/>
                </a:solidFill>
                <a:effectLst/>
                <a:latin typeface="+mn-lt"/>
                <a:ea typeface="+mn-ea"/>
                <a:cs typeface="+mn-cs"/>
              </a:rPr>
              <a:t>和</a:t>
            </a:r>
            <a:r>
              <a:rPr lang="zh-CN" altLang="en-US" sz="1200" kern="1200" dirty="0">
                <a:solidFill>
                  <a:schemeClr val="tx1"/>
                </a:solidFill>
                <a:effectLst/>
                <a:latin typeface="+mn-lt"/>
                <a:ea typeface="+mn-ea"/>
                <a:cs typeface="+mn-cs"/>
              </a:rPr>
              <a:t>有向图网络</a:t>
            </a:r>
            <a:r>
              <a:rPr lang="zh-CN" altLang="zh-CN" sz="1200" kern="1200" dirty="0">
                <a:solidFill>
                  <a:schemeClr val="tx1"/>
                </a:solidFill>
                <a:effectLst/>
                <a:latin typeface="+mn-lt"/>
                <a:ea typeface="+mn-ea"/>
                <a:cs typeface="+mn-cs"/>
              </a:rPr>
              <a:t>块一样，每个点卷积之后都要添加一个</a:t>
            </a:r>
            <a:r>
              <a:rPr lang="en-US" altLang="zh-CN" sz="1200" kern="1200" dirty="0">
                <a:solidFill>
                  <a:schemeClr val="tx1"/>
                </a:solidFill>
                <a:effectLst/>
                <a:latin typeface="+mn-lt"/>
                <a:ea typeface="+mn-ea"/>
                <a:cs typeface="+mn-cs"/>
              </a:rPr>
              <a:t>BatchNormal</a:t>
            </a:r>
            <a:r>
              <a:rPr lang="zh-CN" altLang="zh-CN" sz="1200" kern="1200" dirty="0">
                <a:solidFill>
                  <a:schemeClr val="tx1"/>
                </a:solidFill>
                <a:effectLst/>
                <a:latin typeface="+mn-lt"/>
                <a:ea typeface="+mn-ea"/>
                <a:cs typeface="+mn-cs"/>
              </a:rPr>
              <a:t>以及</a:t>
            </a:r>
            <a:r>
              <a:rPr lang="en-US" altLang="zh-CN" sz="1200" kern="1200" dirty="0">
                <a:solidFill>
                  <a:schemeClr val="tx1"/>
                </a:solidFill>
                <a:effectLst/>
                <a:latin typeface="+mn-lt"/>
                <a:ea typeface="+mn-ea"/>
                <a:cs typeface="+mn-cs"/>
              </a:rPr>
              <a:t>ReLU</a:t>
            </a:r>
            <a:r>
              <a:rPr lang="zh-CN" altLang="zh-CN" sz="1200" kern="1200" dirty="0">
                <a:solidFill>
                  <a:schemeClr val="tx1"/>
                </a:solidFill>
                <a:effectLst/>
                <a:latin typeface="+mn-lt"/>
                <a:ea typeface="+mn-ea"/>
                <a:cs typeface="+mn-cs"/>
              </a:rPr>
              <a:t>来组成</a:t>
            </a:r>
            <a:r>
              <a:rPr lang="en-US" altLang="zh-CN" sz="1200" kern="1200" dirty="0">
                <a:solidFill>
                  <a:schemeClr val="tx1"/>
                </a:solidFill>
                <a:effectLst/>
                <a:latin typeface="+mn-lt"/>
                <a:ea typeface="+mn-ea"/>
                <a:cs typeface="+mn-cs"/>
              </a:rPr>
              <a:t>Temporal</a:t>
            </a:r>
            <a:r>
              <a:rPr lang="en-US" altLang="zh-CN" sz="1200" kern="1200" baseline="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convolutional block(TCN)</a:t>
            </a:r>
            <a:r>
              <a:rPr lang="zh-CN" altLang="zh-CN" sz="1200" kern="120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34009558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论文在</a:t>
            </a:r>
            <a:r>
              <a:rPr lang="en-US" altLang="zh-CN" dirty="0"/>
              <a:t>TCN</a:t>
            </a:r>
            <a:r>
              <a:rPr lang="zh-CN" altLang="en-US" dirty="0"/>
              <a:t>之后使用了全局平均池化，全局平均池化来源于</a:t>
            </a:r>
            <a:r>
              <a:rPr lang="en-US" altLang="zh-CN" dirty="0"/>
              <a:t>13</a:t>
            </a:r>
            <a:r>
              <a:rPr lang="zh-CN" altLang="en-US" dirty="0"/>
              <a:t>年的</a:t>
            </a:r>
            <a:r>
              <a:rPr lang="en-US" altLang="zh-CN" dirty="0"/>
              <a:t>Network in Network</a:t>
            </a:r>
            <a:r>
              <a:rPr lang="zh-CN" altLang="en-US" dirty="0"/>
              <a:t>。</a:t>
            </a:r>
            <a:endParaRPr lang="en-US" altLang="zh-CN" dirty="0"/>
          </a:p>
          <a:p>
            <a:r>
              <a:rPr lang="zh-CN" altLang="en-US" dirty="0"/>
              <a:t>我们在特征提取模块后通常将所有的元素直接展平后与全连接层相连；</a:t>
            </a:r>
            <a:endParaRPr lang="en-US" altLang="zh-CN" dirty="0"/>
          </a:p>
          <a:p>
            <a:r>
              <a:rPr lang="zh-CN" altLang="en-US" dirty="0"/>
              <a:t>而全局平均池化则是争对每个通道进行取均值，再与全连接层相连；</a:t>
            </a:r>
            <a:endParaRPr lang="en-US" altLang="zh-CN" dirty="0"/>
          </a:p>
          <a:p>
            <a:r>
              <a:rPr lang="en-US" altLang="zh-CN" dirty="0"/>
              <a:t>TCN</a:t>
            </a:r>
            <a:r>
              <a:rPr lang="zh-CN" altLang="en-US" dirty="0"/>
              <a:t>在全局平均池化之后使用了</a:t>
            </a:r>
            <a:r>
              <a:rPr lang="en-US" altLang="zh-CN" dirty="0" err="1"/>
              <a:t>softmax</a:t>
            </a:r>
            <a:r>
              <a:rPr lang="zh-CN" altLang="en-US" dirty="0"/>
              <a:t>作为输出某一类别的概率。</a:t>
            </a:r>
            <a:endParaRPr lang="en-US" altLang="zh-CN"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23</a:t>
            </a:fld>
            <a:endParaRPr lang="zh-CN" altLang="en-US"/>
          </a:p>
        </p:txBody>
      </p:sp>
    </p:spTree>
    <p:extLst>
      <p:ext uri="{BB962C8B-B14F-4D97-AF65-F5344CB8AC3E}">
        <p14:creationId xmlns:p14="http://schemas.microsoft.com/office/powerpoint/2010/main" val="12794520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24</a:t>
            </a:fld>
            <a:endParaRPr lang="zh-CN" altLang="en-US"/>
          </a:p>
        </p:txBody>
      </p:sp>
    </p:spTree>
    <p:extLst>
      <p:ext uri="{BB962C8B-B14F-4D97-AF65-F5344CB8AC3E}">
        <p14:creationId xmlns:p14="http://schemas.microsoft.com/office/powerpoint/2010/main" val="25944036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25</a:t>
            </a:fld>
            <a:endParaRPr lang="zh-CN" altLang="en-US"/>
          </a:p>
        </p:txBody>
      </p:sp>
    </p:spTree>
    <p:extLst>
      <p:ext uri="{BB962C8B-B14F-4D97-AF65-F5344CB8AC3E}">
        <p14:creationId xmlns:p14="http://schemas.microsoft.com/office/powerpoint/2010/main" val="32242140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26</a:t>
            </a:fld>
            <a:endParaRPr lang="zh-CN" altLang="en-US"/>
          </a:p>
        </p:txBody>
      </p:sp>
    </p:spTree>
    <p:extLst>
      <p:ext uri="{BB962C8B-B14F-4D97-AF65-F5344CB8AC3E}">
        <p14:creationId xmlns:p14="http://schemas.microsoft.com/office/powerpoint/2010/main" val="22598462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27</a:t>
            </a:fld>
            <a:endParaRPr lang="zh-CN" altLang="en-US"/>
          </a:p>
        </p:txBody>
      </p:sp>
    </p:spTree>
    <p:extLst>
      <p:ext uri="{BB962C8B-B14F-4D97-AF65-F5344CB8AC3E}">
        <p14:creationId xmlns:p14="http://schemas.microsoft.com/office/powerpoint/2010/main" val="2248249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extLst>
      <p:ext uri="{BB962C8B-B14F-4D97-AF65-F5344CB8AC3E}">
        <p14:creationId xmlns:p14="http://schemas.microsoft.com/office/powerpoint/2010/main" val="29126663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人类行为可以简单分为四个层次，</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21497102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行为识别就是对视频中的人类动作进行自动分类。</a:t>
            </a:r>
            <a:endParaRPr lang="en-US" altLang="zh-CN" dirty="0"/>
          </a:p>
          <a:p>
            <a:r>
              <a:rPr lang="zh-CN" altLang="en-US" dirty="0"/>
              <a:t>根据输入数据的不同，我们可以将现有算法分为两大类：一种是输入为数字图像视频，我们把它称为</a:t>
            </a:r>
            <a:r>
              <a:rPr lang="en-US" altLang="zh-CN" dirty="0"/>
              <a:t>RGB</a:t>
            </a:r>
            <a:r>
              <a:rPr lang="zh-CN" altLang="en-US" dirty="0"/>
              <a:t>行为识别；另一宗输入是带有深度信息的图像、或者叫人体骨骼序列，我们称其为基于骨骼的行为识别。</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a:t>
            </a:fld>
            <a:endParaRPr lang="zh-CN" altLang="en-US"/>
          </a:p>
        </p:txBody>
      </p:sp>
    </p:spTree>
    <p:extLst>
      <p:ext uri="{BB962C8B-B14F-4D97-AF65-F5344CB8AC3E}">
        <p14:creationId xmlns:p14="http://schemas.microsoft.com/office/powerpoint/2010/main" val="2506588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基于骨骼序列的行为识别数据来源一般有两种：</a:t>
            </a:r>
            <a:endParaRPr lang="en-US" altLang="zh-CN" dirty="0"/>
          </a:p>
          <a:p>
            <a:r>
              <a:rPr lang="zh-CN" altLang="en-US" dirty="0"/>
              <a:t>一种是姿态估计，目前主流姿态估计算法有</a:t>
            </a:r>
            <a:r>
              <a:rPr lang="en-US" altLang="zh-CN" dirty="0"/>
              <a:t>Open</a:t>
            </a:r>
            <a:r>
              <a:rPr lang="zh-CN" altLang="en-US" dirty="0"/>
              <a:t>。。。。。，</a:t>
            </a:r>
            <a:r>
              <a:rPr lang="en-US" altLang="zh-CN" dirty="0"/>
              <a:t>OpenPos</a:t>
            </a:r>
            <a:r>
              <a:rPr lang="zh-CN" altLang="en-US" dirty="0"/>
              <a:t>姿态估计速度比较快，</a:t>
            </a:r>
            <a:r>
              <a:rPr lang="en-US" altLang="zh-CN" dirty="0"/>
              <a:t>AlphaPos</a:t>
            </a:r>
            <a:r>
              <a:rPr lang="zh-CN" altLang="en-US" dirty="0"/>
              <a:t>是号称目前准确率第一的姿态估计算法，是上海交大卢策吾老师团队设计的算法，</a:t>
            </a:r>
            <a:endParaRPr lang="en-US" altLang="zh-CN" dirty="0"/>
          </a:p>
          <a:p>
            <a:r>
              <a:rPr lang="zh-CN" altLang="en-US" dirty="0"/>
              <a:t>第二种方法是通过</a:t>
            </a:r>
            <a:r>
              <a:rPr lang="en-US" altLang="zh-CN" dirty="0"/>
              <a:t>kinect</a:t>
            </a:r>
            <a:r>
              <a:rPr lang="zh-CN" altLang="en-US" dirty="0"/>
              <a:t>内置算法，直接得出人体骨骼节点的三维坐标。</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21786392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470980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RGB</a:t>
            </a:r>
            <a:r>
              <a:rPr lang="zh-CN" altLang="en-US" dirty="0"/>
              <a:t>行为识别目前有两大解决方案，第一个叫三维卷积模型，大家可以看到。。。。。</a:t>
            </a:r>
            <a:endParaRPr lang="en-US" altLang="zh-CN" dirty="0"/>
          </a:p>
          <a:p>
            <a:r>
              <a:rPr lang="zh-CN" altLang="en-US" dirty="0"/>
              <a:t>最终得到的立方体就是该视频流的特征矩阵，将最后的特征矩阵连接</a:t>
            </a:r>
            <a:r>
              <a:rPr lang="en-US" altLang="zh-CN" dirty="0"/>
              <a:t>SVM</a:t>
            </a:r>
            <a:r>
              <a:rPr lang="zh-CN" altLang="en-US" dirty="0"/>
              <a:t>或者全连接网络进行分类即可。</a:t>
            </a:r>
            <a:endParaRPr lang="en-US" altLang="zh-CN" dirty="0"/>
          </a:p>
          <a:p>
            <a:r>
              <a:rPr lang="zh-CN" altLang="en-US" dirty="0"/>
              <a:t>这个模型是</a:t>
            </a:r>
            <a:r>
              <a:rPr lang="en-US" altLang="zh-CN" dirty="0"/>
              <a:t>facebook</a:t>
            </a:r>
            <a:r>
              <a:rPr lang="zh-CN" altLang="en-US" dirty="0"/>
              <a:t>研究院提出的</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30101662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RGB</a:t>
            </a:r>
            <a:r>
              <a:rPr lang="zh-CN" altLang="en-US" dirty="0"/>
              <a:t>行为识别第二大流派是双流</a:t>
            </a:r>
            <a:r>
              <a:rPr lang="en-US" altLang="zh-CN" dirty="0"/>
              <a:t>CNN</a:t>
            </a:r>
            <a:r>
              <a:rPr lang="zh-CN" altLang="en-US" dirty="0"/>
              <a:t>，双流</a:t>
            </a:r>
            <a:r>
              <a:rPr lang="en-US" altLang="zh-CN" dirty="0"/>
              <a:t>CNN</a:t>
            </a:r>
            <a:r>
              <a:rPr lang="zh-CN" altLang="en-US" dirty="0"/>
              <a:t>是由结构相同、但不共享参数的两组</a:t>
            </a:r>
            <a:r>
              <a:rPr lang="en-US" altLang="zh-CN" dirty="0"/>
              <a:t>CNN</a:t>
            </a:r>
            <a:r>
              <a:rPr lang="zh-CN" altLang="en-US" dirty="0"/>
              <a:t>网络组成，它们的输入分别是图像的帧和光流特征图。</a:t>
            </a:r>
            <a:endParaRPr lang="en-US" altLang="zh-CN" dirty="0"/>
          </a:p>
          <a:p>
            <a:r>
              <a:rPr lang="zh-CN" altLang="en-US" dirty="0"/>
              <a:t>最初提出双流</a:t>
            </a:r>
            <a:r>
              <a:rPr lang="en-US" altLang="zh-CN" dirty="0"/>
              <a:t>CNN</a:t>
            </a:r>
            <a:r>
              <a:rPr lang="zh-CN" altLang="en-US" dirty="0"/>
              <a:t>的时候，两组</a:t>
            </a:r>
            <a:r>
              <a:rPr lang="en-US" altLang="zh-CN" dirty="0"/>
              <a:t>CNN</a:t>
            </a:r>
            <a:r>
              <a:rPr lang="zh-CN" altLang="en-US" dirty="0"/>
              <a:t>是相对独立的，分别经过特征提取和分类器后才进行融合。</a:t>
            </a:r>
            <a:endParaRPr lang="en-US" altLang="zh-CN"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2809596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998F23-0CA8-4254-BE87-A0798C96C45D}"/>
              </a:ext>
            </a:extLst>
          </p:cNvPr>
          <p:cNvSpPr>
            <a:spLocks noGrp="1"/>
          </p:cNvSpPr>
          <p:nvPr>
            <p:ph type="ctrTitle"/>
          </p:nvPr>
        </p:nvSpPr>
        <p:spPr>
          <a:xfrm>
            <a:off x="1143000" y="841772"/>
            <a:ext cx="6858000" cy="1790700"/>
          </a:xfrm>
          <a:prstGeom prst="rect">
            <a:avLst/>
          </a:prstGeom>
        </p:spPr>
        <p:txBody>
          <a:bodyPr anchor="b"/>
          <a:lstStyle>
            <a:lvl1pPr algn="ctr">
              <a:defRPr sz="4500"/>
            </a:lvl1pPr>
          </a:lstStyle>
          <a:p>
            <a:r>
              <a:rPr lang="zh-CN" altLang="en-US"/>
              <a:t>单击此处编辑母版标题样式</a:t>
            </a:r>
          </a:p>
        </p:txBody>
      </p:sp>
      <p:sp>
        <p:nvSpPr>
          <p:cNvPr id="3" name="副标题 2">
            <a:extLst>
              <a:ext uri="{FF2B5EF4-FFF2-40B4-BE49-F238E27FC236}">
                <a16:creationId xmlns:a16="http://schemas.microsoft.com/office/drawing/2014/main" id="{2EC87B49-F814-4DEF-8FB2-A9A1DD7F7FA0}"/>
              </a:ext>
            </a:extLst>
          </p:cNvPr>
          <p:cNvSpPr>
            <a:spLocks noGrp="1"/>
          </p:cNvSpPr>
          <p:nvPr>
            <p:ph type="subTitle" idx="1"/>
          </p:nvPr>
        </p:nvSpPr>
        <p:spPr>
          <a:xfrm>
            <a:off x="1143000" y="2701528"/>
            <a:ext cx="6858000" cy="124182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0DA7FB9-70E9-4F80-BDA8-000BD045C8B6}"/>
              </a:ext>
            </a:extLst>
          </p:cNvPr>
          <p:cNvSpPr>
            <a:spLocks noGrp="1"/>
          </p:cNvSpPr>
          <p:nvPr>
            <p:ph type="dt" sz="half" idx="10"/>
          </p:nvPr>
        </p:nvSpPr>
        <p:spPr>
          <a:xfrm>
            <a:off x="628650" y="4767263"/>
            <a:ext cx="2057400" cy="273844"/>
          </a:xfrm>
          <a:prstGeom prst="rect">
            <a:avLst/>
          </a:prstGeom>
        </p:spPr>
        <p:txBody>
          <a:bodyPr/>
          <a:lstStyle/>
          <a:p>
            <a:fld id="{733B5C44-0B9F-4166-A359-462DC5215DBB}" type="datetimeFigureOut">
              <a:rPr lang="zh-CN" altLang="en-US" smtClean="0"/>
              <a:t>2019/11/29</a:t>
            </a:fld>
            <a:endParaRPr lang="zh-CN" altLang="en-US"/>
          </a:p>
        </p:txBody>
      </p:sp>
      <p:sp>
        <p:nvSpPr>
          <p:cNvPr id="5" name="页脚占位符 4">
            <a:extLst>
              <a:ext uri="{FF2B5EF4-FFF2-40B4-BE49-F238E27FC236}">
                <a16:creationId xmlns:a16="http://schemas.microsoft.com/office/drawing/2014/main" id="{9022F9E3-3070-44DF-AF3E-6B2477B4E5D7}"/>
              </a:ext>
            </a:extLst>
          </p:cNvPr>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F82C077B-3ACB-4910-A132-4FAA6FC3DEFF}"/>
              </a:ext>
            </a:extLst>
          </p:cNvPr>
          <p:cNvSpPr>
            <a:spLocks noGrp="1"/>
          </p:cNvSpPr>
          <p:nvPr>
            <p:ph type="sldNum" sz="quarter" idx="12"/>
          </p:nvPr>
        </p:nvSpPr>
        <p:spPr>
          <a:xfrm>
            <a:off x="6457950" y="4767263"/>
            <a:ext cx="2057400" cy="273844"/>
          </a:xfrm>
          <a:prstGeom prst="rect">
            <a:avLst/>
          </a:prstGeom>
        </p:spPr>
        <p:txBody>
          <a:bodyPr/>
          <a:lstStyle/>
          <a:p>
            <a:fld id="{6E17CDC9-B746-44DB-8D72-528CBD3375FC}" type="slidenum">
              <a:rPr lang="zh-CN" altLang="en-US" smtClean="0"/>
              <a:t>‹#›</a:t>
            </a:fld>
            <a:endParaRPr lang="zh-CN" altLang="en-US"/>
          </a:p>
        </p:txBody>
      </p:sp>
    </p:spTree>
    <p:extLst>
      <p:ext uri="{BB962C8B-B14F-4D97-AF65-F5344CB8AC3E}">
        <p14:creationId xmlns:p14="http://schemas.microsoft.com/office/powerpoint/2010/main" val="1222651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D3D97C-EED4-47C8-A996-A92066D78955}"/>
              </a:ext>
            </a:extLst>
          </p:cNvPr>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01E8133-D272-4F62-821B-A599EBD3C322}"/>
              </a:ext>
            </a:extLst>
          </p:cNvPr>
          <p:cNvSpPr>
            <a:spLocks noGrp="1"/>
          </p:cNvSpPr>
          <p:nvPr>
            <p:ph type="body" orient="vert" idx="1"/>
          </p:nvPr>
        </p:nvSpPr>
        <p:spPr>
          <a:xfrm>
            <a:off x="628650" y="1369219"/>
            <a:ext cx="7886700" cy="3263504"/>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1A87EC7-0779-406B-AE1F-F4BB2BE9BFF8}"/>
              </a:ext>
            </a:extLst>
          </p:cNvPr>
          <p:cNvSpPr>
            <a:spLocks noGrp="1"/>
          </p:cNvSpPr>
          <p:nvPr>
            <p:ph type="dt" sz="half" idx="10"/>
          </p:nvPr>
        </p:nvSpPr>
        <p:spPr>
          <a:xfrm>
            <a:off x="628650" y="4767263"/>
            <a:ext cx="2057400" cy="273844"/>
          </a:xfrm>
          <a:prstGeom prst="rect">
            <a:avLst/>
          </a:prstGeom>
        </p:spPr>
        <p:txBody>
          <a:bodyPr/>
          <a:lstStyle/>
          <a:p>
            <a:fld id="{D941B49F-B60A-4035-A7AA-E40DF64AABC6}" type="datetimeFigureOut">
              <a:rPr lang="zh-CN" altLang="en-US" smtClean="0"/>
              <a:t>2019/11/29</a:t>
            </a:fld>
            <a:endParaRPr lang="zh-CN" altLang="en-US"/>
          </a:p>
        </p:txBody>
      </p:sp>
      <p:sp>
        <p:nvSpPr>
          <p:cNvPr id="5" name="页脚占位符 4">
            <a:extLst>
              <a:ext uri="{FF2B5EF4-FFF2-40B4-BE49-F238E27FC236}">
                <a16:creationId xmlns:a16="http://schemas.microsoft.com/office/drawing/2014/main" id="{784B1104-FA52-42F5-873B-2F7566BEA87E}"/>
              </a:ext>
            </a:extLst>
          </p:cNvPr>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E2AB2415-CB75-4809-8E5C-F49F0F8E8E4C}"/>
              </a:ext>
            </a:extLst>
          </p:cNvPr>
          <p:cNvSpPr>
            <a:spLocks noGrp="1"/>
          </p:cNvSpPr>
          <p:nvPr>
            <p:ph type="sldNum" sz="quarter" idx="12"/>
          </p:nvPr>
        </p:nvSpPr>
        <p:spPr>
          <a:xfrm>
            <a:off x="6457950" y="4767263"/>
            <a:ext cx="2057400" cy="273844"/>
          </a:xfrm>
          <a:prstGeom prst="rect">
            <a:avLst/>
          </a:prstGeom>
        </p:spPr>
        <p:txBody>
          <a:bodyPr/>
          <a:lstStyle/>
          <a:p>
            <a:fld id="{FC65F092-CD68-4080-9659-ECDF3F9E4CF4}" type="slidenum">
              <a:rPr lang="zh-CN" altLang="en-US" smtClean="0"/>
              <a:t>‹#›</a:t>
            </a:fld>
            <a:endParaRPr lang="zh-CN" altLang="en-US"/>
          </a:p>
        </p:txBody>
      </p:sp>
    </p:spTree>
    <p:extLst>
      <p:ext uri="{BB962C8B-B14F-4D97-AF65-F5344CB8AC3E}">
        <p14:creationId xmlns:p14="http://schemas.microsoft.com/office/powerpoint/2010/main" val="38856111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74EF91C-6AB6-49E2-9D84-48AB326E1BBB}"/>
              </a:ext>
            </a:extLst>
          </p:cNvPr>
          <p:cNvSpPr>
            <a:spLocks noGrp="1"/>
          </p:cNvSpPr>
          <p:nvPr>
            <p:ph type="title" orient="vert"/>
          </p:nvPr>
        </p:nvSpPr>
        <p:spPr>
          <a:xfrm>
            <a:off x="6543675" y="273844"/>
            <a:ext cx="1971675" cy="4358879"/>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D60C237B-FE08-43DB-B8EC-28BBA2A50617}"/>
              </a:ext>
            </a:extLst>
          </p:cNvPr>
          <p:cNvSpPr>
            <a:spLocks noGrp="1"/>
          </p:cNvSpPr>
          <p:nvPr>
            <p:ph type="body" orient="vert" idx="1"/>
          </p:nvPr>
        </p:nvSpPr>
        <p:spPr>
          <a:xfrm>
            <a:off x="628650" y="273844"/>
            <a:ext cx="5800725" cy="4358879"/>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56C3893-A9DB-44AC-9B81-0C34F7F058C5}"/>
              </a:ext>
            </a:extLst>
          </p:cNvPr>
          <p:cNvSpPr>
            <a:spLocks noGrp="1"/>
          </p:cNvSpPr>
          <p:nvPr>
            <p:ph type="dt" sz="half" idx="10"/>
          </p:nvPr>
        </p:nvSpPr>
        <p:spPr>
          <a:xfrm>
            <a:off x="628650" y="4767263"/>
            <a:ext cx="2057400" cy="273844"/>
          </a:xfrm>
          <a:prstGeom prst="rect">
            <a:avLst/>
          </a:prstGeom>
        </p:spPr>
        <p:txBody>
          <a:bodyPr/>
          <a:lstStyle/>
          <a:p>
            <a:fld id="{733B5C44-0B9F-4166-A359-462DC5215DBB}" type="datetimeFigureOut">
              <a:rPr lang="zh-CN" altLang="en-US" smtClean="0"/>
              <a:t>2019/11/29</a:t>
            </a:fld>
            <a:endParaRPr lang="zh-CN" altLang="en-US"/>
          </a:p>
        </p:txBody>
      </p:sp>
      <p:sp>
        <p:nvSpPr>
          <p:cNvPr id="5" name="页脚占位符 4">
            <a:extLst>
              <a:ext uri="{FF2B5EF4-FFF2-40B4-BE49-F238E27FC236}">
                <a16:creationId xmlns:a16="http://schemas.microsoft.com/office/drawing/2014/main" id="{6ED66092-CB48-4579-BEF9-45B35B162989}"/>
              </a:ext>
            </a:extLst>
          </p:cNvPr>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6E08D07B-F5A5-4A05-87FF-1D0CD9B9329E}"/>
              </a:ext>
            </a:extLst>
          </p:cNvPr>
          <p:cNvSpPr>
            <a:spLocks noGrp="1"/>
          </p:cNvSpPr>
          <p:nvPr>
            <p:ph type="sldNum" sz="quarter" idx="12"/>
          </p:nvPr>
        </p:nvSpPr>
        <p:spPr>
          <a:xfrm>
            <a:off x="6457950" y="4767263"/>
            <a:ext cx="2057400" cy="273844"/>
          </a:xfrm>
          <a:prstGeom prst="rect">
            <a:avLst/>
          </a:prstGeom>
        </p:spPr>
        <p:txBody>
          <a:bodyPr/>
          <a:lstStyle/>
          <a:p>
            <a:fld id="{6E17CDC9-B746-44DB-8D72-528CBD3375FC}" type="slidenum">
              <a:rPr lang="zh-CN" altLang="en-US" smtClean="0"/>
              <a:t>‹#›</a:t>
            </a:fld>
            <a:endParaRPr lang="zh-CN" altLang="en-US"/>
          </a:p>
        </p:txBody>
      </p:sp>
    </p:spTree>
    <p:extLst>
      <p:ext uri="{BB962C8B-B14F-4D97-AF65-F5344CB8AC3E}">
        <p14:creationId xmlns:p14="http://schemas.microsoft.com/office/powerpoint/2010/main" val="271211084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774969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5BD585-D777-4A6F-B93E-AE66FD7F483B}"/>
              </a:ext>
            </a:extLst>
          </p:cNvPr>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42E57AE-D050-4C13-8921-274B6D988693}"/>
              </a:ext>
            </a:extLst>
          </p:cNvPr>
          <p:cNvSpPr>
            <a:spLocks noGrp="1"/>
          </p:cNvSpPr>
          <p:nvPr>
            <p:ph idx="1"/>
          </p:nvPr>
        </p:nvSpPr>
        <p:spPr>
          <a:xfrm>
            <a:off x="628650" y="1369219"/>
            <a:ext cx="7886700" cy="3263504"/>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3FA9600-AFCC-40D1-9A7C-CAFB242E4BB1}"/>
              </a:ext>
            </a:extLst>
          </p:cNvPr>
          <p:cNvSpPr>
            <a:spLocks noGrp="1"/>
          </p:cNvSpPr>
          <p:nvPr>
            <p:ph type="dt" sz="half" idx="10"/>
          </p:nvPr>
        </p:nvSpPr>
        <p:spPr>
          <a:xfrm>
            <a:off x="628650" y="4767263"/>
            <a:ext cx="2057400" cy="273844"/>
          </a:xfrm>
          <a:prstGeom prst="rect">
            <a:avLst/>
          </a:prstGeom>
        </p:spPr>
        <p:txBody>
          <a:bodyPr/>
          <a:lstStyle/>
          <a:p>
            <a:fld id="{D941B49F-B60A-4035-A7AA-E40DF64AABC6}" type="datetimeFigureOut">
              <a:rPr lang="zh-CN" altLang="en-US" smtClean="0"/>
              <a:t>2019/11/29</a:t>
            </a:fld>
            <a:endParaRPr lang="zh-CN" altLang="en-US"/>
          </a:p>
        </p:txBody>
      </p:sp>
      <p:sp>
        <p:nvSpPr>
          <p:cNvPr id="5" name="页脚占位符 4">
            <a:extLst>
              <a:ext uri="{FF2B5EF4-FFF2-40B4-BE49-F238E27FC236}">
                <a16:creationId xmlns:a16="http://schemas.microsoft.com/office/drawing/2014/main" id="{091C5898-DAD0-41B6-840B-A00A73BF9E3A}"/>
              </a:ext>
            </a:extLst>
          </p:cNvPr>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914668FB-E9F9-4039-B6AD-1229723365BF}"/>
              </a:ext>
            </a:extLst>
          </p:cNvPr>
          <p:cNvSpPr>
            <a:spLocks noGrp="1"/>
          </p:cNvSpPr>
          <p:nvPr>
            <p:ph type="sldNum" sz="quarter" idx="12"/>
          </p:nvPr>
        </p:nvSpPr>
        <p:spPr>
          <a:xfrm>
            <a:off x="6457950" y="4767263"/>
            <a:ext cx="2057400" cy="273844"/>
          </a:xfrm>
          <a:prstGeom prst="rect">
            <a:avLst/>
          </a:prstGeom>
        </p:spPr>
        <p:txBody>
          <a:bodyPr/>
          <a:lstStyle/>
          <a:p>
            <a:fld id="{FC65F092-CD68-4080-9659-ECDF3F9E4CF4}" type="slidenum">
              <a:rPr lang="zh-CN" altLang="en-US" smtClean="0"/>
              <a:t>‹#›</a:t>
            </a:fld>
            <a:endParaRPr lang="zh-CN" altLang="en-US"/>
          </a:p>
        </p:txBody>
      </p:sp>
    </p:spTree>
    <p:extLst>
      <p:ext uri="{BB962C8B-B14F-4D97-AF65-F5344CB8AC3E}">
        <p14:creationId xmlns:p14="http://schemas.microsoft.com/office/powerpoint/2010/main" val="420009507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46B124-A690-418E-858A-763949F86246}"/>
              </a:ext>
            </a:extLst>
          </p:cNvPr>
          <p:cNvSpPr>
            <a:spLocks noGrp="1"/>
          </p:cNvSpPr>
          <p:nvPr>
            <p:ph type="title"/>
          </p:nvPr>
        </p:nvSpPr>
        <p:spPr>
          <a:xfrm>
            <a:off x="623888" y="1282304"/>
            <a:ext cx="7886700" cy="2139553"/>
          </a:xfrm>
          <a:prstGeom prst="rect">
            <a:avLst/>
          </a:prstGeom>
        </p:spPr>
        <p:txBody>
          <a:bodyPr anchor="b"/>
          <a:lstStyle>
            <a:lvl1pPr>
              <a:defRPr sz="4500"/>
            </a:lvl1pPr>
          </a:lstStyle>
          <a:p>
            <a:r>
              <a:rPr lang="zh-CN" altLang="en-US"/>
              <a:t>单击此处编辑母版标题样式</a:t>
            </a:r>
          </a:p>
        </p:txBody>
      </p:sp>
      <p:sp>
        <p:nvSpPr>
          <p:cNvPr id="3" name="文本占位符 2">
            <a:extLst>
              <a:ext uri="{FF2B5EF4-FFF2-40B4-BE49-F238E27FC236}">
                <a16:creationId xmlns:a16="http://schemas.microsoft.com/office/drawing/2014/main" id="{93AD6A2F-A6F2-414F-B04E-10F20C4FF322}"/>
              </a:ext>
            </a:extLst>
          </p:cNvPr>
          <p:cNvSpPr>
            <a:spLocks noGrp="1"/>
          </p:cNvSpPr>
          <p:nvPr>
            <p:ph type="body" idx="1"/>
          </p:nvPr>
        </p:nvSpPr>
        <p:spPr>
          <a:xfrm>
            <a:off x="623888" y="3442098"/>
            <a:ext cx="7886700" cy="1125140"/>
          </a:xfrm>
          <a:prstGeom prst="rect">
            <a:avLst/>
          </a:prstGeo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F6063FCA-D8EF-499B-A17A-B6AA1F7556B2}"/>
              </a:ext>
            </a:extLst>
          </p:cNvPr>
          <p:cNvSpPr>
            <a:spLocks noGrp="1"/>
          </p:cNvSpPr>
          <p:nvPr>
            <p:ph type="dt" sz="half" idx="10"/>
          </p:nvPr>
        </p:nvSpPr>
        <p:spPr>
          <a:xfrm>
            <a:off x="628650" y="4767263"/>
            <a:ext cx="2057400" cy="273844"/>
          </a:xfrm>
          <a:prstGeom prst="rect">
            <a:avLst/>
          </a:prstGeom>
        </p:spPr>
        <p:txBody>
          <a:bodyPr/>
          <a:lstStyle/>
          <a:p>
            <a:fld id="{D941B49F-B60A-4035-A7AA-E40DF64AABC6}" type="datetimeFigureOut">
              <a:rPr lang="zh-CN" altLang="en-US" smtClean="0"/>
              <a:t>2019/11/29</a:t>
            </a:fld>
            <a:endParaRPr lang="zh-CN" altLang="en-US"/>
          </a:p>
        </p:txBody>
      </p:sp>
      <p:sp>
        <p:nvSpPr>
          <p:cNvPr id="5" name="页脚占位符 4">
            <a:extLst>
              <a:ext uri="{FF2B5EF4-FFF2-40B4-BE49-F238E27FC236}">
                <a16:creationId xmlns:a16="http://schemas.microsoft.com/office/drawing/2014/main" id="{58B19E2C-D07A-479E-BF60-8EDCDA0C7C65}"/>
              </a:ext>
            </a:extLst>
          </p:cNvPr>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259702EE-8A63-4335-BB2D-8E00E7C5015D}"/>
              </a:ext>
            </a:extLst>
          </p:cNvPr>
          <p:cNvSpPr>
            <a:spLocks noGrp="1"/>
          </p:cNvSpPr>
          <p:nvPr>
            <p:ph type="sldNum" sz="quarter" idx="12"/>
          </p:nvPr>
        </p:nvSpPr>
        <p:spPr>
          <a:xfrm>
            <a:off x="6457950" y="4767263"/>
            <a:ext cx="2057400" cy="273844"/>
          </a:xfrm>
          <a:prstGeom prst="rect">
            <a:avLst/>
          </a:prstGeom>
        </p:spPr>
        <p:txBody>
          <a:bodyPr/>
          <a:lstStyle/>
          <a:p>
            <a:fld id="{FC65F092-CD68-4080-9659-ECDF3F9E4CF4}" type="slidenum">
              <a:rPr lang="zh-CN" altLang="en-US" smtClean="0"/>
              <a:t>‹#›</a:t>
            </a:fld>
            <a:endParaRPr lang="zh-CN" altLang="en-US"/>
          </a:p>
        </p:txBody>
      </p:sp>
    </p:spTree>
    <p:extLst>
      <p:ext uri="{BB962C8B-B14F-4D97-AF65-F5344CB8AC3E}">
        <p14:creationId xmlns:p14="http://schemas.microsoft.com/office/powerpoint/2010/main" val="196052131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68E11C-4AD2-4F29-880C-9584B26EF64C}"/>
              </a:ext>
            </a:extLst>
          </p:cNvPr>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A24F39E-F729-4245-A4D9-3910CCBE136E}"/>
              </a:ext>
            </a:extLst>
          </p:cNvPr>
          <p:cNvSpPr>
            <a:spLocks noGrp="1"/>
          </p:cNvSpPr>
          <p:nvPr>
            <p:ph sz="half" idx="1"/>
          </p:nvPr>
        </p:nvSpPr>
        <p:spPr>
          <a:xfrm>
            <a:off x="628650" y="1369219"/>
            <a:ext cx="3886200" cy="3263504"/>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274CCF84-EDB7-4E2D-B393-18A811A4907B}"/>
              </a:ext>
            </a:extLst>
          </p:cNvPr>
          <p:cNvSpPr>
            <a:spLocks noGrp="1"/>
          </p:cNvSpPr>
          <p:nvPr>
            <p:ph sz="half" idx="2"/>
          </p:nvPr>
        </p:nvSpPr>
        <p:spPr>
          <a:xfrm>
            <a:off x="4629150" y="1369219"/>
            <a:ext cx="3886200" cy="3263504"/>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86A8CD97-F9E6-49F6-AD76-CAEED2FC86E7}"/>
              </a:ext>
            </a:extLst>
          </p:cNvPr>
          <p:cNvSpPr>
            <a:spLocks noGrp="1"/>
          </p:cNvSpPr>
          <p:nvPr>
            <p:ph type="dt" sz="half" idx="10"/>
          </p:nvPr>
        </p:nvSpPr>
        <p:spPr>
          <a:xfrm>
            <a:off x="628650" y="4767263"/>
            <a:ext cx="2057400" cy="273844"/>
          </a:xfrm>
          <a:prstGeom prst="rect">
            <a:avLst/>
          </a:prstGeom>
        </p:spPr>
        <p:txBody>
          <a:bodyPr/>
          <a:lstStyle/>
          <a:p>
            <a:fld id="{D941B49F-B60A-4035-A7AA-E40DF64AABC6}" type="datetimeFigureOut">
              <a:rPr lang="zh-CN" altLang="en-US" smtClean="0"/>
              <a:t>2019/11/29</a:t>
            </a:fld>
            <a:endParaRPr lang="zh-CN" altLang="en-US"/>
          </a:p>
        </p:txBody>
      </p:sp>
      <p:sp>
        <p:nvSpPr>
          <p:cNvPr id="6" name="页脚占位符 5">
            <a:extLst>
              <a:ext uri="{FF2B5EF4-FFF2-40B4-BE49-F238E27FC236}">
                <a16:creationId xmlns:a16="http://schemas.microsoft.com/office/drawing/2014/main" id="{49DF109A-9D8E-47AE-895A-9C50BAE753AE}"/>
              </a:ext>
            </a:extLst>
          </p:cNvPr>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3872FBAB-DC2A-4190-8B95-92BF7028A2DE}"/>
              </a:ext>
            </a:extLst>
          </p:cNvPr>
          <p:cNvSpPr>
            <a:spLocks noGrp="1"/>
          </p:cNvSpPr>
          <p:nvPr>
            <p:ph type="sldNum" sz="quarter" idx="12"/>
          </p:nvPr>
        </p:nvSpPr>
        <p:spPr>
          <a:xfrm>
            <a:off x="6457950" y="4767263"/>
            <a:ext cx="2057400" cy="273844"/>
          </a:xfrm>
          <a:prstGeom prst="rect">
            <a:avLst/>
          </a:prstGeom>
        </p:spPr>
        <p:txBody>
          <a:bodyPr/>
          <a:lstStyle/>
          <a:p>
            <a:fld id="{FC65F092-CD68-4080-9659-ECDF3F9E4CF4}" type="slidenum">
              <a:rPr lang="zh-CN" altLang="en-US" smtClean="0"/>
              <a:t>‹#›</a:t>
            </a:fld>
            <a:endParaRPr lang="zh-CN" altLang="en-US"/>
          </a:p>
        </p:txBody>
      </p:sp>
    </p:spTree>
    <p:extLst>
      <p:ext uri="{BB962C8B-B14F-4D97-AF65-F5344CB8AC3E}">
        <p14:creationId xmlns:p14="http://schemas.microsoft.com/office/powerpoint/2010/main" val="279365086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FE6086-A64B-4764-84EF-4F62FAA697D9}"/>
              </a:ext>
            </a:extLst>
          </p:cNvPr>
          <p:cNvSpPr>
            <a:spLocks noGrp="1"/>
          </p:cNvSpPr>
          <p:nvPr>
            <p:ph type="title"/>
          </p:nvPr>
        </p:nvSpPr>
        <p:spPr>
          <a:xfrm>
            <a:off x="629841" y="273844"/>
            <a:ext cx="7886700" cy="994172"/>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E330E323-99A1-46F2-9381-845CEBE82217}"/>
              </a:ext>
            </a:extLst>
          </p:cNvPr>
          <p:cNvSpPr>
            <a:spLocks noGrp="1"/>
          </p:cNvSpPr>
          <p:nvPr>
            <p:ph type="body" idx="1"/>
          </p:nvPr>
        </p:nvSpPr>
        <p:spPr>
          <a:xfrm>
            <a:off x="629842" y="1260872"/>
            <a:ext cx="3868340" cy="61793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内容占位符 3">
            <a:extLst>
              <a:ext uri="{FF2B5EF4-FFF2-40B4-BE49-F238E27FC236}">
                <a16:creationId xmlns:a16="http://schemas.microsoft.com/office/drawing/2014/main" id="{5D292BB1-37B6-4ED5-A748-33FC0B1979BF}"/>
              </a:ext>
            </a:extLst>
          </p:cNvPr>
          <p:cNvSpPr>
            <a:spLocks noGrp="1"/>
          </p:cNvSpPr>
          <p:nvPr>
            <p:ph sz="half" idx="2"/>
          </p:nvPr>
        </p:nvSpPr>
        <p:spPr>
          <a:xfrm>
            <a:off x="629842" y="1878806"/>
            <a:ext cx="3868340" cy="2763441"/>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99D584B1-C90A-4EC4-ADC3-3CFBC0DF9FCB}"/>
              </a:ext>
            </a:extLst>
          </p:cNvPr>
          <p:cNvSpPr>
            <a:spLocks noGrp="1"/>
          </p:cNvSpPr>
          <p:nvPr>
            <p:ph type="body" sz="quarter" idx="3"/>
          </p:nvPr>
        </p:nvSpPr>
        <p:spPr>
          <a:xfrm>
            <a:off x="4629150" y="1260872"/>
            <a:ext cx="3887391" cy="61793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内容占位符 5">
            <a:extLst>
              <a:ext uri="{FF2B5EF4-FFF2-40B4-BE49-F238E27FC236}">
                <a16:creationId xmlns:a16="http://schemas.microsoft.com/office/drawing/2014/main" id="{D990668B-F05E-45D0-B36C-D4B03B3995F7}"/>
              </a:ext>
            </a:extLst>
          </p:cNvPr>
          <p:cNvSpPr>
            <a:spLocks noGrp="1"/>
          </p:cNvSpPr>
          <p:nvPr>
            <p:ph sz="quarter" idx="4"/>
          </p:nvPr>
        </p:nvSpPr>
        <p:spPr>
          <a:xfrm>
            <a:off x="4629150" y="1878806"/>
            <a:ext cx="3887391" cy="2763441"/>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8313880F-CAEB-4FB7-998D-F5FB051EEEE1}"/>
              </a:ext>
            </a:extLst>
          </p:cNvPr>
          <p:cNvSpPr>
            <a:spLocks noGrp="1"/>
          </p:cNvSpPr>
          <p:nvPr>
            <p:ph type="dt" sz="half" idx="10"/>
          </p:nvPr>
        </p:nvSpPr>
        <p:spPr>
          <a:xfrm>
            <a:off x="628650" y="4767263"/>
            <a:ext cx="2057400" cy="273844"/>
          </a:xfrm>
          <a:prstGeom prst="rect">
            <a:avLst/>
          </a:prstGeom>
        </p:spPr>
        <p:txBody>
          <a:bodyPr/>
          <a:lstStyle/>
          <a:p>
            <a:fld id="{D941B49F-B60A-4035-A7AA-E40DF64AABC6}" type="datetimeFigureOut">
              <a:rPr lang="zh-CN" altLang="en-US" smtClean="0"/>
              <a:t>2019/11/29</a:t>
            </a:fld>
            <a:endParaRPr lang="zh-CN" altLang="en-US"/>
          </a:p>
        </p:txBody>
      </p:sp>
      <p:sp>
        <p:nvSpPr>
          <p:cNvPr id="8" name="页脚占位符 7">
            <a:extLst>
              <a:ext uri="{FF2B5EF4-FFF2-40B4-BE49-F238E27FC236}">
                <a16:creationId xmlns:a16="http://schemas.microsoft.com/office/drawing/2014/main" id="{3E506A2B-4A5A-4AC1-A8A0-EDDF932CFC4F}"/>
              </a:ext>
            </a:extLst>
          </p:cNvPr>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63F76079-516B-411A-A9BD-C92F66F2E847}"/>
              </a:ext>
            </a:extLst>
          </p:cNvPr>
          <p:cNvSpPr>
            <a:spLocks noGrp="1"/>
          </p:cNvSpPr>
          <p:nvPr>
            <p:ph type="sldNum" sz="quarter" idx="12"/>
          </p:nvPr>
        </p:nvSpPr>
        <p:spPr>
          <a:xfrm>
            <a:off x="6457950" y="4767263"/>
            <a:ext cx="2057400" cy="273844"/>
          </a:xfrm>
          <a:prstGeom prst="rect">
            <a:avLst/>
          </a:prstGeom>
        </p:spPr>
        <p:txBody>
          <a:bodyPr/>
          <a:lstStyle/>
          <a:p>
            <a:fld id="{FC65F092-CD68-4080-9659-ECDF3F9E4CF4}" type="slidenum">
              <a:rPr lang="zh-CN" altLang="en-US" smtClean="0"/>
              <a:t>‹#›</a:t>
            </a:fld>
            <a:endParaRPr lang="zh-CN" altLang="en-US"/>
          </a:p>
        </p:txBody>
      </p:sp>
      <p:sp>
        <p:nvSpPr>
          <p:cNvPr id="11" name="矩形 10"/>
          <p:cNvSpPr/>
          <p:nvPr userDrawn="1"/>
        </p:nvSpPr>
        <p:spPr>
          <a:xfrm>
            <a:off x="6869407" y="4775446"/>
            <a:ext cx="775136" cy="246221"/>
          </a:xfrm>
          <a:prstGeom prst="rect">
            <a:avLst/>
          </a:prstGeom>
        </p:spPr>
        <p:txBody>
          <a:bodyPr wrap="square">
            <a:spAutoFit/>
          </a:bodyPr>
          <a:lstStyle/>
          <a:p>
            <a:r>
              <a:rPr lang="en-US" altLang="zh-CN" sz="100" dirty="0">
                <a:solidFill>
                  <a:prstClr val="black"/>
                </a:solidFill>
                <a:latin typeface="Calibri"/>
                <a:ea typeface="宋体"/>
              </a:rPr>
              <a:t>PPT</a:t>
            </a:r>
            <a:r>
              <a:rPr lang="zh-CN" altLang="en-US" sz="100" dirty="0">
                <a:solidFill>
                  <a:prstClr val="black"/>
                </a:solidFill>
                <a:latin typeface="Calibri"/>
                <a:ea typeface="宋体"/>
              </a:rPr>
              <a:t>模板下载：</a:t>
            </a:r>
            <a:r>
              <a:rPr lang="en-US" altLang="zh-CN" sz="100" dirty="0">
                <a:solidFill>
                  <a:prstClr val="black"/>
                </a:solidFill>
                <a:latin typeface="Calibri"/>
                <a:ea typeface="宋体"/>
              </a:rPr>
              <a:t>www.1ppt.com/moban/     </a:t>
            </a:r>
            <a:r>
              <a:rPr lang="zh-CN" altLang="en-US" sz="100" dirty="0">
                <a:solidFill>
                  <a:prstClr val="black"/>
                </a:solidFill>
                <a:latin typeface="Calibri"/>
                <a:ea typeface="宋体"/>
              </a:rPr>
              <a:t>行业</a:t>
            </a:r>
            <a:r>
              <a:rPr lang="en-US" altLang="zh-CN" sz="100" dirty="0">
                <a:solidFill>
                  <a:prstClr val="black"/>
                </a:solidFill>
                <a:latin typeface="Calibri"/>
                <a:ea typeface="宋体"/>
              </a:rPr>
              <a:t>PPT</a:t>
            </a:r>
            <a:r>
              <a:rPr lang="zh-CN" altLang="en-US" sz="100" dirty="0">
                <a:solidFill>
                  <a:prstClr val="black"/>
                </a:solidFill>
                <a:latin typeface="Calibri"/>
                <a:ea typeface="宋体"/>
              </a:rPr>
              <a:t>模板：</a:t>
            </a:r>
            <a:r>
              <a:rPr lang="en-US" altLang="zh-CN" sz="100" dirty="0">
                <a:solidFill>
                  <a:prstClr val="black"/>
                </a:solidFill>
                <a:latin typeface="Calibri"/>
                <a:ea typeface="宋体"/>
              </a:rPr>
              <a:t>www.1ppt.com/hangye/ </a:t>
            </a:r>
          </a:p>
          <a:p>
            <a:r>
              <a:rPr lang="zh-CN" altLang="en-US" sz="100" dirty="0">
                <a:solidFill>
                  <a:prstClr val="black"/>
                </a:solidFill>
                <a:latin typeface="Calibri"/>
                <a:ea typeface="宋体"/>
              </a:rPr>
              <a:t>节日</a:t>
            </a:r>
            <a:r>
              <a:rPr lang="en-US" altLang="zh-CN" sz="100" dirty="0">
                <a:solidFill>
                  <a:prstClr val="black"/>
                </a:solidFill>
                <a:latin typeface="Calibri"/>
                <a:ea typeface="宋体"/>
              </a:rPr>
              <a:t>PPT</a:t>
            </a:r>
            <a:r>
              <a:rPr lang="zh-CN" altLang="en-US" sz="100" dirty="0">
                <a:solidFill>
                  <a:prstClr val="black"/>
                </a:solidFill>
                <a:latin typeface="Calibri"/>
                <a:ea typeface="宋体"/>
              </a:rPr>
              <a:t>模板：</a:t>
            </a:r>
            <a:r>
              <a:rPr lang="en-US" altLang="zh-CN" sz="100" dirty="0">
                <a:solidFill>
                  <a:prstClr val="black"/>
                </a:solidFill>
                <a:latin typeface="Calibri"/>
                <a:ea typeface="宋体"/>
              </a:rPr>
              <a:t>www.1ppt.com/jieri/           PPT</a:t>
            </a:r>
            <a:r>
              <a:rPr lang="zh-CN" altLang="en-US" sz="100" dirty="0">
                <a:solidFill>
                  <a:prstClr val="black"/>
                </a:solidFill>
                <a:latin typeface="Calibri"/>
                <a:ea typeface="宋体"/>
              </a:rPr>
              <a:t>素材下载：</a:t>
            </a:r>
            <a:r>
              <a:rPr lang="en-US" altLang="zh-CN" sz="100" dirty="0">
                <a:solidFill>
                  <a:prstClr val="black"/>
                </a:solidFill>
                <a:latin typeface="Calibri"/>
                <a:ea typeface="宋体"/>
              </a:rPr>
              <a:t>www.1ppt.com/sucai/</a:t>
            </a:r>
          </a:p>
          <a:p>
            <a:r>
              <a:rPr lang="en-US" altLang="zh-CN" sz="100" dirty="0">
                <a:solidFill>
                  <a:prstClr val="black"/>
                </a:solidFill>
                <a:latin typeface="Calibri"/>
                <a:ea typeface="宋体"/>
              </a:rPr>
              <a:t>PPT</a:t>
            </a:r>
            <a:r>
              <a:rPr lang="zh-CN" altLang="en-US" sz="100" dirty="0">
                <a:solidFill>
                  <a:prstClr val="black"/>
                </a:solidFill>
                <a:latin typeface="Calibri"/>
                <a:ea typeface="宋体"/>
              </a:rPr>
              <a:t>背景图片：</a:t>
            </a:r>
            <a:r>
              <a:rPr lang="en-US" altLang="zh-CN" sz="100" dirty="0">
                <a:solidFill>
                  <a:prstClr val="black"/>
                </a:solidFill>
                <a:latin typeface="Calibri"/>
                <a:ea typeface="宋体"/>
              </a:rPr>
              <a:t>www.1ppt.com/beijing/      PPT</a:t>
            </a:r>
            <a:r>
              <a:rPr lang="zh-CN" altLang="en-US" sz="100" dirty="0">
                <a:solidFill>
                  <a:prstClr val="black"/>
                </a:solidFill>
                <a:latin typeface="Calibri"/>
                <a:ea typeface="宋体"/>
              </a:rPr>
              <a:t>图表下载：</a:t>
            </a:r>
            <a:r>
              <a:rPr lang="en-US" altLang="zh-CN" sz="100" dirty="0">
                <a:solidFill>
                  <a:prstClr val="black"/>
                </a:solidFill>
                <a:latin typeface="Calibri"/>
                <a:ea typeface="宋体"/>
              </a:rPr>
              <a:t>www.1ppt.com/tubiao/      </a:t>
            </a:r>
          </a:p>
          <a:p>
            <a:r>
              <a:rPr lang="zh-CN" altLang="en-US" sz="100" dirty="0">
                <a:solidFill>
                  <a:prstClr val="black"/>
                </a:solidFill>
                <a:latin typeface="Calibri"/>
                <a:ea typeface="宋体"/>
              </a:rPr>
              <a:t>优秀</a:t>
            </a:r>
            <a:r>
              <a:rPr lang="en-US" altLang="zh-CN" sz="100" dirty="0">
                <a:solidFill>
                  <a:prstClr val="black"/>
                </a:solidFill>
                <a:latin typeface="Calibri"/>
                <a:ea typeface="宋体"/>
              </a:rPr>
              <a:t>PPT</a:t>
            </a:r>
            <a:r>
              <a:rPr lang="zh-CN" altLang="en-US" sz="100" dirty="0">
                <a:solidFill>
                  <a:prstClr val="black"/>
                </a:solidFill>
                <a:latin typeface="Calibri"/>
                <a:ea typeface="宋体"/>
              </a:rPr>
              <a:t>下载：</a:t>
            </a:r>
            <a:r>
              <a:rPr lang="en-US" altLang="zh-CN" sz="100" dirty="0">
                <a:solidFill>
                  <a:prstClr val="black"/>
                </a:solidFill>
                <a:latin typeface="Calibri"/>
                <a:ea typeface="宋体"/>
              </a:rPr>
              <a:t>www.1ppt.com/xiazai/        PPT</a:t>
            </a:r>
            <a:r>
              <a:rPr lang="zh-CN" altLang="en-US" sz="100" dirty="0">
                <a:solidFill>
                  <a:prstClr val="black"/>
                </a:solidFill>
                <a:latin typeface="Calibri"/>
                <a:ea typeface="宋体"/>
              </a:rPr>
              <a:t>教程： </a:t>
            </a:r>
            <a:r>
              <a:rPr lang="en-US" altLang="zh-CN" sz="100" dirty="0">
                <a:solidFill>
                  <a:prstClr val="black"/>
                </a:solidFill>
                <a:latin typeface="Calibri"/>
                <a:ea typeface="宋体"/>
              </a:rPr>
              <a:t>www.1ppt.com/powerpoint/      </a:t>
            </a:r>
          </a:p>
          <a:p>
            <a:r>
              <a:rPr lang="en-US" altLang="zh-CN" sz="100" dirty="0">
                <a:solidFill>
                  <a:prstClr val="black"/>
                </a:solidFill>
                <a:latin typeface="Calibri"/>
                <a:ea typeface="宋体"/>
              </a:rPr>
              <a:t>Word</a:t>
            </a:r>
            <a:r>
              <a:rPr lang="zh-CN" altLang="en-US" sz="100" dirty="0">
                <a:solidFill>
                  <a:prstClr val="black"/>
                </a:solidFill>
                <a:latin typeface="Calibri"/>
                <a:ea typeface="宋体"/>
              </a:rPr>
              <a:t>教程： </a:t>
            </a:r>
            <a:r>
              <a:rPr lang="en-US" altLang="zh-CN" sz="100" dirty="0">
                <a:solidFill>
                  <a:prstClr val="black"/>
                </a:solidFill>
                <a:latin typeface="Calibri"/>
                <a:ea typeface="宋体"/>
              </a:rPr>
              <a:t>www.1ppt.com/word/              Excel</a:t>
            </a:r>
            <a:r>
              <a:rPr lang="zh-CN" altLang="en-US" sz="100" dirty="0">
                <a:solidFill>
                  <a:prstClr val="black"/>
                </a:solidFill>
                <a:latin typeface="Calibri"/>
                <a:ea typeface="宋体"/>
              </a:rPr>
              <a:t>教程：</a:t>
            </a:r>
            <a:r>
              <a:rPr lang="en-US" altLang="zh-CN" sz="100" dirty="0">
                <a:solidFill>
                  <a:prstClr val="black"/>
                </a:solidFill>
                <a:latin typeface="Calibri"/>
                <a:ea typeface="宋体"/>
              </a:rPr>
              <a:t>www.1ppt.com/excel/  </a:t>
            </a:r>
          </a:p>
          <a:p>
            <a:r>
              <a:rPr lang="zh-CN" altLang="en-US" sz="100" dirty="0">
                <a:solidFill>
                  <a:prstClr val="black"/>
                </a:solidFill>
                <a:latin typeface="Calibri"/>
                <a:ea typeface="宋体"/>
              </a:rPr>
              <a:t>资料下载：</a:t>
            </a:r>
            <a:r>
              <a:rPr lang="en-US" altLang="zh-CN" sz="100" dirty="0">
                <a:solidFill>
                  <a:prstClr val="black"/>
                </a:solidFill>
                <a:latin typeface="Calibri"/>
                <a:ea typeface="宋体"/>
              </a:rPr>
              <a:t>www.1ppt.com/ziliao/                PPT</a:t>
            </a:r>
            <a:r>
              <a:rPr lang="zh-CN" altLang="en-US" sz="100" dirty="0">
                <a:solidFill>
                  <a:prstClr val="black"/>
                </a:solidFill>
                <a:latin typeface="Calibri"/>
                <a:ea typeface="宋体"/>
              </a:rPr>
              <a:t>课件下载：</a:t>
            </a:r>
            <a:r>
              <a:rPr lang="en-US" altLang="zh-CN" sz="100" dirty="0">
                <a:solidFill>
                  <a:prstClr val="black"/>
                </a:solidFill>
                <a:latin typeface="Calibri"/>
                <a:ea typeface="宋体"/>
              </a:rPr>
              <a:t>www.1ppt.com/kejian/ </a:t>
            </a:r>
          </a:p>
          <a:p>
            <a:r>
              <a:rPr lang="zh-CN" altLang="en-US" sz="100" dirty="0">
                <a:solidFill>
                  <a:prstClr val="black"/>
                </a:solidFill>
                <a:latin typeface="Calibri"/>
                <a:ea typeface="宋体"/>
              </a:rPr>
              <a:t>范文下载：</a:t>
            </a:r>
            <a:r>
              <a:rPr lang="en-US" altLang="zh-CN" sz="100" dirty="0">
                <a:solidFill>
                  <a:prstClr val="black"/>
                </a:solidFill>
                <a:latin typeface="Calibri"/>
                <a:ea typeface="宋体"/>
              </a:rPr>
              <a:t>www.1ppt.com/fanwen/             </a:t>
            </a:r>
            <a:r>
              <a:rPr lang="zh-CN" altLang="en-US" sz="100" dirty="0">
                <a:solidFill>
                  <a:prstClr val="black"/>
                </a:solidFill>
                <a:latin typeface="Calibri"/>
                <a:ea typeface="宋体"/>
              </a:rPr>
              <a:t>试卷下载：</a:t>
            </a:r>
            <a:r>
              <a:rPr lang="en-US" altLang="zh-CN" sz="100" dirty="0">
                <a:solidFill>
                  <a:prstClr val="black"/>
                </a:solidFill>
                <a:latin typeface="Calibri"/>
                <a:ea typeface="宋体"/>
              </a:rPr>
              <a:t>www.1ppt.com/shiti/  </a:t>
            </a:r>
          </a:p>
          <a:p>
            <a:r>
              <a:rPr lang="zh-CN" altLang="en-US" sz="100" dirty="0">
                <a:solidFill>
                  <a:prstClr val="black"/>
                </a:solidFill>
                <a:latin typeface="Calibri"/>
                <a:ea typeface="宋体"/>
              </a:rPr>
              <a:t>教案下载：</a:t>
            </a:r>
            <a:r>
              <a:rPr lang="en-US" altLang="zh-CN" sz="100" dirty="0">
                <a:solidFill>
                  <a:prstClr val="black"/>
                </a:solidFill>
                <a:latin typeface="Calibri"/>
                <a:ea typeface="宋体"/>
              </a:rPr>
              <a:t>www.1ppt.com/jiaoan/        </a:t>
            </a:r>
          </a:p>
          <a:p>
            <a:r>
              <a:rPr lang="zh-CN" altLang="en-US" sz="100" dirty="0">
                <a:solidFill>
                  <a:prstClr val="black"/>
                </a:solidFill>
                <a:latin typeface="Calibri"/>
                <a:ea typeface="宋体"/>
              </a:rPr>
              <a:t>字体下载：</a:t>
            </a:r>
            <a:r>
              <a:rPr lang="en-US" altLang="zh-CN" sz="100" dirty="0">
                <a:solidFill>
                  <a:prstClr val="black"/>
                </a:solidFill>
                <a:latin typeface="Calibri"/>
                <a:ea typeface="宋体"/>
              </a:rPr>
              <a:t>www.1ppt.com/ziti/</a:t>
            </a:r>
          </a:p>
          <a:p>
            <a:r>
              <a:rPr lang="en-US" altLang="zh-CN" sz="100" dirty="0">
                <a:solidFill>
                  <a:prstClr val="black"/>
                </a:solidFill>
                <a:latin typeface="Calibri"/>
                <a:ea typeface="宋体"/>
              </a:rPr>
              <a:t> </a:t>
            </a:r>
            <a:endParaRPr lang="zh-CN" altLang="en-US" sz="100" dirty="0">
              <a:solidFill>
                <a:prstClr val="black"/>
              </a:solidFill>
              <a:latin typeface="Calibri"/>
              <a:ea typeface="宋体"/>
            </a:endParaRPr>
          </a:p>
        </p:txBody>
      </p:sp>
    </p:spTree>
    <p:extLst>
      <p:ext uri="{BB962C8B-B14F-4D97-AF65-F5344CB8AC3E}">
        <p14:creationId xmlns:p14="http://schemas.microsoft.com/office/powerpoint/2010/main" val="174729235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84EFBE-300D-48AD-8F11-CFBCAD9462CA}"/>
              </a:ext>
            </a:extLst>
          </p:cNvPr>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2CF7D50-D93B-49FF-8ED4-112420579D81}"/>
              </a:ext>
            </a:extLst>
          </p:cNvPr>
          <p:cNvSpPr>
            <a:spLocks noGrp="1"/>
          </p:cNvSpPr>
          <p:nvPr>
            <p:ph type="dt" sz="half" idx="10"/>
          </p:nvPr>
        </p:nvSpPr>
        <p:spPr>
          <a:xfrm>
            <a:off x="628650" y="4767263"/>
            <a:ext cx="2057400" cy="273844"/>
          </a:xfrm>
          <a:prstGeom prst="rect">
            <a:avLst/>
          </a:prstGeom>
        </p:spPr>
        <p:txBody>
          <a:bodyPr/>
          <a:lstStyle/>
          <a:p>
            <a:fld id="{D941B49F-B60A-4035-A7AA-E40DF64AABC6}" type="datetimeFigureOut">
              <a:rPr lang="zh-CN" altLang="en-US" smtClean="0"/>
              <a:t>2019/11/29</a:t>
            </a:fld>
            <a:endParaRPr lang="zh-CN" altLang="en-US"/>
          </a:p>
        </p:txBody>
      </p:sp>
      <p:sp>
        <p:nvSpPr>
          <p:cNvPr id="4" name="页脚占位符 3">
            <a:extLst>
              <a:ext uri="{FF2B5EF4-FFF2-40B4-BE49-F238E27FC236}">
                <a16:creationId xmlns:a16="http://schemas.microsoft.com/office/drawing/2014/main" id="{36FF2309-8749-4A27-96A1-77FB87595B86}"/>
              </a:ext>
            </a:extLst>
          </p:cNvPr>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90AD6443-1ABE-42D6-93BB-6FE12227CBDD}"/>
              </a:ext>
            </a:extLst>
          </p:cNvPr>
          <p:cNvSpPr>
            <a:spLocks noGrp="1"/>
          </p:cNvSpPr>
          <p:nvPr>
            <p:ph type="sldNum" sz="quarter" idx="12"/>
          </p:nvPr>
        </p:nvSpPr>
        <p:spPr>
          <a:xfrm>
            <a:off x="6457950" y="4767263"/>
            <a:ext cx="2057400" cy="273844"/>
          </a:xfrm>
          <a:prstGeom prst="rect">
            <a:avLst/>
          </a:prstGeom>
        </p:spPr>
        <p:txBody>
          <a:bodyPr/>
          <a:lstStyle/>
          <a:p>
            <a:fld id="{FC65F092-CD68-4080-9659-ECDF3F9E4CF4}" type="slidenum">
              <a:rPr lang="zh-CN" altLang="en-US" smtClean="0"/>
              <a:t>‹#›</a:t>
            </a:fld>
            <a:endParaRPr lang="zh-CN" altLang="en-US"/>
          </a:p>
        </p:txBody>
      </p:sp>
    </p:spTree>
    <p:extLst>
      <p:ext uri="{BB962C8B-B14F-4D97-AF65-F5344CB8AC3E}">
        <p14:creationId xmlns:p14="http://schemas.microsoft.com/office/powerpoint/2010/main" val="395094926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4617142-8A52-4C02-B7B0-984F44853438}"/>
              </a:ext>
            </a:extLst>
          </p:cNvPr>
          <p:cNvSpPr>
            <a:spLocks noGrp="1"/>
          </p:cNvSpPr>
          <p:nvPr>
            <p:ph type="dt" sz="half" idx="10"/>
          </p:nvPr>
        </p:nvSpPr>
        <p:spPr>
          <a:xfrm>
            <a:off x="628650" y="4767263"/>
            <a:ext cx="2057400" cy="273844"/>
          </a:xfrm>
          <a:prstGeom prst="rect">
            <a:avLst/>
          </a:prstGeom>
        </p:spPr>
        <p:txBody>
          <a:bodyPr/>
          <a:lstStyle/>
          <a:p>
            <a:fld id="{D941B49F-B60A-4035-A7AA-E40DF64AABC6}" type="datetimeFigureOut">
              <a:rPr lang="zh-CN" altLang="en-US" smtClean="0"/>
              <a:t>2019/11/29</a:t>
            </a:fld>
            <a:endParaRPr lang="zh-CN" altLang="en-US"/>
          </a:p>
        </p:txBody>
      </p:sp>
      <p:sp>
        <p:nvSpPr>
          <p:cNvPr id="3" name="页脚占位符 2">
            <a:extLst>
              <a:ext uri="{FF2B5EF4-FFF2-40B4-BE49-F238E27FC236}">
                <a16:creationId xmlns:a16="http://schemas.microsoft.com/office/drawing/2014/main" id="{B4CD53C5-8558-4FB5-9C62-82999C2325F0}"/>
              </a:ext>
            </a:extLst>
          </p:cNvPr>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54F01B77-297F-4CEF-88CA-3741D629799E}"/>
              </a:ext>
            </a:extLst>
          </p:cNvPr>
          <p:cNvSpPr>
            <a:spLocks noGrp="1"/>
          </p:cNvSpPr>
          <p:nvPr>
            <p:ph type="sldNum" sz="quarter" idx="12"/>
          </p:nvPr>
        </p:nvSpPr>
        <p:spPr>
          <a:xfrm>
            <a:off x="6457950" y="4767263"/>
            <a:ext cx="2057400" cy="273844"/>
          </a:xfrm>
          <a:prstGeom prst="rect">
            <a:avLst/>
          </a:prstGeom>
        </p:spPr>
        <p:txBody>
          <a:bodyPr/>
          <a:lstStyle/>
          <a:p>
            <a:fld id="{FC65F092-CD68-4080-9659-ECDF3F9E4CF4}" type="slidenum">
              <a:rPr lang="zh-CN" altLang="en-US" smtClean="0"/>
              <a:t>‹#›</a:t>
            </a:fld>
            <a:endParaRPr lang="zh-CN" altLang="en-US"/>
          </a:p>
        </p:txBody>
      </p:sp>
    </p:spTree>
    <p:extLst>
      <p:ext uri="{BB962C8B-B14F-4D97-AF65-F5344CB8AC3E}">
        <p14:creationId xmlns:p14="http://schemas.microsoft.com/office/powerpoint/2010/main" val="39541775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5CF13A-9672-428D-809F-24C3797245A4}"/>
              </a:ext>
            </a:extLst>
          </p:cNvPr>
          <p:cNvSpPr>
            <a:spLocks noGrp="1"/>
          </p:cNvSpPr>
          <p:nvPr>
            <p:ph type="title"/>
          </p:nvPr>
        </p:nvSpPr>
        <p:spPr>
          <a:xfrm>
            <a:off x="629841" y="342900"/>
            <a:ext cx="2949178" cy="1200150"/>
          </a:xfrm>
          <a:prstGeom prst="rect">
            <a:avLst/>
          </a:prstGeom>
        </p:spPr>
        <p:txBody>
          <a:bodyPr anchor="b"/>
          <a:lstStyle>
            <a:lvl1pPr>
              <a:defRPr sz="2400"/>
            </a:lvl1pPr>
          </a:lstStyle>
          <a:p>
            <a:r>
              <a:rPr lang="zh-CN" altLang="en-US"/>
              <a:t>单击此处编辑母版标题样式</a:t>
            </a:r>
          </a:p>
        </p:txBody>
      </p:sp>
      <p:sp>
        <p:nvSpPr>
          <p:cNvPr id="3" name="内容占位符 2">
            <a:extLst>
              <a:ext uri="{FF2B5EF4-FFF2-40B4-BE49-F238E27FC236}">
                <a16:creationId xmlns:a16="http://schemas.microsoft.com/office/drawing/2014/main" id="{51CD5946-8E52-4491-9D18-F3234E2C30FA}"/>
              </a:ext>
            </a:extLst>
          </p:cNvPr>
          <p:cNvSpPr>
            <a:spLocks noGrp="1"/>
          </p:cNvSpPr>
          <p:nvPr>
            <p:ph idx="1"/>
          </p:nvPr>
        </p:nvSpPr>
        <p:spPr>
          <a:xfrm>
            <a:off x="3887391" y="740569"/>
            <a:ext cx="4629150" cy="3655219"/>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4E038AF6-BB8C-4332-9798-0E57EC268FAF}"/>
              </a:ext>
            </a:extLst>
          </p:cNvPr>
          <p:cNvSpPr>
            <a:spLocks noGrp="1"/>
          </p:cNvSpPr>
          <p:nvPr>
            <p:ph type="body" sz="half" idx="2"/>
          </p:nvPr>
        </p:nvSpPr>
        <p:spPr>
          <a:xfrm>
            <a:off x="629841" y="1543050"/>
            <a:ext cx="2949178" cy="2858691"/>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日期占位符 4">
            <a:extLst>
              <a:ext uri="{FF2B5EF4-FFF2-40B4-BE49-F238E27FC236}">
                <a16:creationId xmlns:a16="http://schemas.microsoft.com/office/drawing/2014/main" id="{6FCF0F4A-F9EF-438D-84FA-735893F3F35F}"/>
              </a:ext>
            </a:extLst>
          </p:cNvPr>
          <p:cNvSpPr>
            <a:spLocks noGrp="1"/>
          </p:cNvSpPr>
          <p:nvPr>
            <p:ph type="dt" sz="half" idx="10"/>
          </p:nvPr>
        </p:nvSpPr>
        <p:spPr>
          <a:xfrm>
            <a:off x="628650" y="4767263"/>
            <a:ext cx="2057400" cy="273844"/>
          </a:xfrm>
          <a:prstGeom prst="rect">
            <a:avLst/>
          </a:prstGeom>
        </p:spPr>
        <p:txBody>
          <a:bodyPr/>
          <a:lstStyle/>
          <a:p>
            <a:fld id="{D941B49F-B60A-4035-A7AA-E40DF64AABC6}" type="datetimeFigureOut">
              <a:rPr lang="zh-CN" altLang="en-US" smtClean="0"/>
              <a:t>2019/11/29</a:t>
            </a:fld>
            <a:endParaRPr lang="zh-CN" altLang="en-US"/>
          </a:p>
        </p:txBody>
      </p:sp>
      <p:sp>
        <p:nvSpPr>
          <p:cNvPr id="6" name="页脚占位符 5">
            <a:extLst>
              <a:ext uri="{FF2B5EF4-FFF2-40B4-BE49-F238E27FC236}">
                <a16:creationId xmlns:a16="http://schemas.microsoft.com/office/drawing/2014/main" id="{1B9E9572-92E0-4602-B2A8-B4822D0B0956}"/>
              </a:ext>
            </a:extLst>
          </p:cNvPr>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E67E6821-7B99-46A7-9860-C45D1A53BACF}"/>
              </a:ext>
            </a:extLst>
          </p:cNvPr>
          <p:cNvSpPr>
            <a:spLocks noGrp="1"/>
          </p:cNvSpPr>
          <p:nvPr>
            <p:ph type="sldNum" sz="quarter" idx="12"/>
          </p:nvPr>
        </p:nvSpPr>
        <p:spPr>
          <a:xfrm>
            <a:off x="6457950" y="4767263"/>
            <a:ext cx="2057400" cy="273844"/>
          </a:xfrm>
          <a:prstGeom prst="rect">
            <a:avLst/>
          </a:prstGeom>
        </p:spPr>
        <p:txBody>
          <a:bodyPr/>
          <a:lstStyle/>
          <a:p>
            <a:fld id="{FC65F092-CD68-4080-9659-ECDF3F9E4CF4}" type="slidenum">
              <a:rPr lang="zh-CN" altLang="en-US" smtClean="0"/>
              <a:t>‹#›</a:t>
            </a:fld>
            <a:endParaRPr lang="zh-CN" altLang="en-US"/>
          </a:p>
        </p:txBody>
      </p:sp>
    </p:spTree>
    <p:extLst>
      <p:ext uri="{BB962C8B-B14F-4D97-AF65-F5344CB8AC3E}">
        <p14:creationId xmlns:p14="http://schemas.microsoft.com/office/powerpoint/2010/main" val="29629180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B0B34C-8FDA-4928-B7C6-622AAA0BD792}"/>
              </a:ext>
            </a:extLst>
          </p:cNvPr>
          <p:cNvSpPr>
            <a:spLocks noGrp="1"/>
          </p:cNvSpPr>
          <p:nvPr>
            <p:ph type="title"/>
          </p:nvPr>
        </p:nvSpPr>
        <p:spPr>
          <a:xfrm>
            <a:off x="629841" y="342900"/>
            <a:ext cx="2949178" cy="1200150"/>
          </a:xfrm>
          <a:prstGeom prst="rect">
            <a:avLst/>
          </a:prstGeom>
        </p:spPr>
        <p:txBody>
          <a:bodyPr anchor="b"/>
          <a:lstStyle>
            <a:lvl1pPr>
              <a:defRPr sz="2400"/>
            </a:lvl1pPr>
          </a:lstStyle>
          <a:p>
            <a:r>
              <a:rPr lang="zh-CN" altLang="en-US"/>
              <a:t>单击此处编辑母版标题样式</a:t>
            </a:r>
          </a:p>
        </p:txBody>
      </p:sp>
      <p:sp>
        <p:nvSpPr>
          <p:cNvPr id="3" name="图片占位符 2">
            <a:extLst>
              <a:ext uri="{FF2B5EF4-FFF2-40B4-BE49-F238E27FC236}">
                <a16:creationId xmlns:a16="http://schemas.microsoft.com/office/drawing/2014/main" id="{5407CC73-CAA2-42FD-97C6-05A73CFE24C6}"/>
              </a:ext>
            </a:extLst>
          </p:cNvPr>
          <p:cNvSpPr>
            <a:spLocks noGrp="1"/>
          </p:cNvSpPr>
          <p:nvPr>
            <p:ph type="pic" idx="1"/>
          </p:nvPr>
        </p:nvSpPr>
        <p:spPr>
          <a:xfrm>
            <a:off x="3887391" y="740569"/>
            <a:ext cx="4629150" cy="3655219"/>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a:extLst>
              <a:ext uri="{FF2B5EF4-FFF2-40B4-BE49-F238E27FC236}">
                <a16:creationId xmlns:a16="http://schemas.microsoft.com/office/drawing/2014/main" id="{8359DA57-F428-4F91-A778-85F81D0D7667}"/>
              </a:ext>
            </a:extLst>
          </p:cNvPr>
          <p:cNvSpPr>
            <a:spLocks noGrp="1"/>
          </p:cNvSpPr>
          <p:nvPr>
            <p:ph type="body" sz="half" idx="2"/>
          </p:nvPr>
        </p:nvSpPr>
        <p:spPr>
          <a:xfrm>
            <a:off x="629841" y="1543050"/>
            <a:ext cx="2949178" cy="2858691"/>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日期占位符 4">
            <a:extLst>
              <a:ext uri="{FF2B5EF4-FFF2-40B4-BE49-F238E27FC236}">
                <a16:creationId xmlns:a16="http://schemas.microsoft.com/office/drawing/2014/main" id="{3BB5747D-A398-4984-A3F9-2EFBD166D38A}"/>
              </a:ext>
            </a:extLst>
          </p:cNvPr>
          <p:cNvSpPr>
            <a:spLocks noGrp="1"/>
          </p:cNvSpPr>
          <p:nvPr>
            <p:ph type="dt" sz="half" idx="10"/>
          </p:nvPr>
        </p:nvSpPr>
        <p:spPr>
          <a:xfrm>
            <a:off x="628650" y="4767263"/>
            <a:ext cx="2057400" cy="273844"/>
          </a:xfrm>
          <a:prstGeom prst="rect">
            <a:avLst/>
          </a:prstGeom>
        </p:spPr>
        <p:txBody>
          <a:bodyPr/>
          <a:lstStyle/>
          <a:p>
            <a:fld id="{D941B49F-B60A-4035-A7AA-E40DF64AABC6}" type="datetimeFigureOut">
              <a:rPr lang="zh-CN" altLang="en-US" smtClean="0"/>
              <a:t>2019/11/29</a:t>
            </a:fld>
            <a:endParaRPr lang="zh-CN" altLang="en-US"/>
          </a:p>
        </p:txBody>
      </p:sp>
      <p:sp>
        <p:nvSpPr>
          <p:cNvPr id="6" name="页脚占位符 5">
            <a:extLst>
              <a:ext uri="{FF2B5EF4-FFF2-40B4-BE49-F238E27FC236}">
                <a16:creationId xmlns:a16="http://schemas.microsoft.com/office/drawing/2014/main" id="{A50A8176-5AF4-47CE-8DFD-3099ED54C893}"/>
              </a:ext>
            </a:extLst>
          </p:cNvPr>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98A87BBB-BFBD-4F14-BE68-CCCFB88D134A}"/>
              </a:ext>
            </a:extLst>
          </p:cNvPr>
          <p:cNvSpPr>
            <a:spLocks noGrp="1"/>
          </p:cNvSpPr>
          <p:nvPr>
            <p:ph type="sldNum" sz="quarter" idx="12"/>
          </p:nvPr>
        </p:nvSpPr>
        <p:spPr>
          <a:xfrm>
            <a:off x="6457950" y="4767263"/>
            <a:ext cx="2057400" cy="273844"/>
          </a:xfrm>
          <a:prstGeom prst="rect">
            <a:avLst/>
          </a:prstGeom>
        </p:spPr>
        <p:txBody>
          <a:bodyPr/>
          <a:lstStyle/>
          <a:p>
            <a:fld id="{FC65F092-CD68-4080-9659-ECDF3F9E4CF4}" type="slidenum">
              <a:rPr lang="zh-CN" altLang="en-US" smtClean="0"/>
              <a:t>‹#›</a:t>
            </a:fld>
            <a:endParaRPr lang="zh-CN" altLang="en-US"/>
          </a:p>
        </p:txBody>
      </p:sp>
    </p:spTree>
    <p:extLst>
      <p:ext uri="{BB962C8B-B14F-4D97-AF65-F5344CB8AC3E}">
        <p14:creationId xmlns:p14="http://schemas.microsoft.com/office/powerpoint/2010/main" val="300971177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F70E5412-AA9F-4EC2-8101-3A7B56F670A4}"/>
              </a:ext>
            </a:extLst>
          </p:cNvPr>
          <p:cNvSpPr/>
          <p:nvPr userDrawn="1"/>
        </p:nvSpPr>
        <p:spPr>
          <a:xfrm>
            <a:off x="0" y="0"/>
            <a:ext cx="9144000" cy="5143500"/>
          </a:xfrm>
          <a:prstGeom prst="rect">
            <a:avLst/>
          </a:prstGeom>
          <a:solidFill>
            <a:srgbClr val="11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443018" y="0"/>
            <a:ext cx="1700981" cy="703854"/>
          </a:xfrm>
          <a:prstGeom prst="rect">
            <a:avLst/>
          </a:prstGeom>
        </p:spPr>
      </p:pic>
      <p:sp>
        <p:nvSpPr>
          <p:cNvPr id="4" name="矩形 3"/>
          <p:cNvSpPr/>
          <p:nvPr userDrawn="1"/>
        </p:nvSpPr>
        <p:spPr>
          <a:xfrm>
            <a:off x="0" y="0"/>
            <a:ext cx="147484" cy="703854"/>
          </a:xfrm>
          <a:prstGeom prst="rect">
            <a:avLst/>
          </a:prstGeom>
          <a:solidFill>
            <a:srgbClr val="37CBFF">
              <a:alpha val="4588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userDrawn="1"/>
        </p:nvSpPr>
        <p:spPr>
          <a:xfrm>
            <a:off x="210692" y="0"/>
            <a:ext cx="84275" cy="703854"/>
          </a:xfrm>
          <a:prstGeom prst="rect">
            <a:avLst/>
          </a:prstGeom>
          <a:solidFill>
            <a:srgbClr val="37CBFF">
              <a:alpha val="4588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070874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2.tmp"/></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gif"/><Relationship Id="rId4" Type="http://schemas.openxmlformats.org/officeDocument/2006/relationships/image" Target="../media/image7.gi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2121372" y="1367416"/>
            <a:ext cx="5157090" cy="1323439"/>
          </a:xfrm>
          <a:prstGeom prst="rect">
            <a:avLst/>
          </a:prstGeom>
          <a:noFill/>
        </p:spPr>
        <p:txBody>
          <a:bodyPr wrap="square" rtlCol="0">
            <a:spAutoFit/>
          </a:bodyPr>
          <a:lstStyle/>
          <a:p>
            <a:pPr algn="ctr"/>
            <a:r>
              <a:rPr lang="zh-CN" altLang="en-US" sz="8000" b="1" spc="600" dirty="0">
                <a:solidFill>
                  <a:srgbClr val="FFF5E1"/>
                </a:solidFill>
                <a:latin typeface="微软雅黑" panose="020B0503020204020204" pitchFamily="34" charset="-122"/>
                <a:ea typeface="微软雅黑" panose="020B0503020204020204" pitchFamily="34" charset="-122"/>
              </a:rPr>
              <a:t>行为识别</a:t>
            </a:r>
            <a:endParaRPr lang="en-US" altLang="zh-CN" sz="8000" b="1" spc="600" dirty="0">
              <a:solidFill>
                <a:srgbClr val="FFF5E1"/>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2780639" y="2943175"/>
            <a:ext cx="3858432" cy="646331"/>
          </a:xfrm>
          <a:prstGeom prst="rect">
            <a:avLst/>
          </a:prstGeom>
          <a:noFill/>
        </p:spPr>
        <p:txBody>
          <a:bodyPr wrap="square" rtlCol="0">
            <a:spAutoFit/>
          </a:bodyPr>
          <a:lstStyle/>
          <a:p>
            <a:pPr algn="ctr"/>
            <a:r>
              <a:rPr lang="zh-CN" altLang="en-US" dirty="0">
                <a:solidFill>
                  <a:srgbClr val="FFF5E1"/>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报告学生：弓佩弦</a:t>
            </a:r>
            <a:endParaRPr lang="en-US" altLang="zh-CN" dirty="0">
              <a:solidFill>
                <a:srgbClr val="FFF5E1"/>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endParaRPr>
          </a:p>
          <a:p>
            <a:pPr algn="ctr"/>
            <a:r>
              <a:rPr lang="zh-CN" altLang="en-US" dirty="0">
                <a:solidFill>
                  <a:srgbClr val="FFF5E1"/>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智能视频监控技术</a:t>
            </a:r>
            <a:endParaRPr lang="en-US" altLang="zh-CN" dirty="0">
              <a:solidFill>
                <a:srgbClr val="FFF5E1"/>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endParaRPr>
          </a:p>
        </p:txBody>
      </p:sp>
      <p:cxnSp>
        <p:nvCxnSpPr>
          <p:cNvPr id="14" name="直接连接符 13"/>
          <p:cNvCxnSpPr/>
          <p:nvPr/>
        </p:nvCxnSpPr>
        <p:spPr>
          <a:xfrm>
            <a:off x="5765016" y="3266340"/>
            <a:ext cx="87405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2780639" y="3266341"/>
            <a:ext cx="87405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childTnLst>
                    </p:cTn>
                  </p:par>
                  <p:par>
                    <p:cTn id="12" fill="hold">
                      <p:stCondLst>
                        <p:cond delay="indefinite"/>
                      </p:stCondLst>
                      <p:childTnLst>
                        <p:par>
                          <p:cTn id="13" fill="hold">
                            <p:stCondLst>
                              <p:cond delay="0"/>
                            </p:stCondLst>
                            <p:childTnLst>
                              <p:par>
                                <p:cTn id="14" presetID="26" presetClass="emph" presetSubtype="0" fill="hold" grpId="1" nodeType="clickEffect">
                                  <p:stCondLst>
                                    <p:cond delay="0"/>
                                  </p:stCondLst>
                                  <p:iterate type="lt">
                                    <p:tmPct val="0"/>
                                  </p:iterate>
                                  <p:childTnLst>
                                    <p:animEffect transition="out" filter="fade">
                                      <p:cBhvr>
                                        <p:cTn id="15" dur="500" tmFilter="0, 0; .2, .5; .8, .5; 1, 0"/>
                                        <p:tgtEl>
                                          <p:spTgt spid="16"/>
                                        </p:tgtEl>
                                      </p:cBhvr>
                                    </p:animEffect>
                                    <p:animScale>
                                      <p:cBhvr>
                                        <p:cTn id="16" dur="250" autoRev="1" fill="hold"/>
                                        <p:tgtEl>
                                          <p:spTgt spid="16"/>
                                        </p:tgtEl>
                                      </p:cBhvr>
                                      <p:by x="105000" y="105000"/>
                                    </p:animScale>
                                  </p:childTnLst>
                                </p:cTn>
                              </p:par>
                            </p:childTnLst>
                          </p:cTn>
                        </p:par>
                      </p:childTnLst>
                    </p:cTn>
                  </p:par>
                  <p:par>
                    <p:cTn id="17" fill="hold">
                      <p:stCondLst>
                        <p:cond delay="indefinite"/>
                      </p:stCondLst>
                      <p:childTnLst>
                        <p:par>
                          <p:cTn id="18" fill="hold">
                            <p:stCondLst>
                              <p:cond delay="0"/>
                            </p:stCondLst>
                            <p:childTnLst>
                              <p:par>
                                <p:cTn id="19" presetID="26"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wipe(down)">
                                      <p:cBhvr>
                                        <p:cTn id="21" dur="580">
                                          <p:stCondLst>
                                            <p:cond delay="0"/>
                                          </p:stCondLst>
                                        </p:cTn>
                                        <p:tgtEl>
                                          <p:spTgt spid="18"/>
                                        </p:tgtEl>
                                      </p:cBhvr>
                                    </p:animEffect>
                                    <p:anim calcmode="lin" valueType="num">
                                      <p:cBhvr>
                                        <p:cTn id="22" dur="182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23" dur="664"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24" dur="664" tmFilter="0, 0; 0.125,0.2665; 0.25,0.4; 0.375,0.465; 0.5,0.5;  0.625,0.535; 0.75,0.6; 0.875,0.7335; 1,1">
                                          <p:stCondLst>
                                            <p:cond delay="664"/>
                                          </p:stCondLst>
                                        </p:cTn>
                                        <p:tgtEl>
                                          <p:spTgt spid="18"/>
                                        </p:tgtEl>
                                        <p:attrNameLst>
                                          <p:attrName>ppt_y</p:attrName>
                                        </p:attrNameLst>
                                      </p:cBhvr>
                                      <p:tavLst>
                                        <p:tav tm="0" fmla="#ppt_y-sin(pi*$)/9">
                                          <p:val>
                                            <p:fltVal val="0"/>
                                          </p:val>
                                        </p:tav>
                                        <p:tav tm="100000">
                                          <p:val>
                                            <p:fltVal val="1"/>
                                          </p:val>
                                        </p:tav>
                                      </p:tavLst>
                                    </p:anim>
                                    <p:anim calcmode="lin" valueType="num">
                                      <p:cBhvr>
                                        <p:cTn id="25" dur="332" tmFilter="0, 0; 0.125,0.2665; 0.25,0.4; 0.375,0.465; 0.5,0.5;  0.625,0.535; 0.75,0.6; 0.875,0.7335; 1,1">
                                          <p:stCondLst>
                                            <p:cond delay="1324"/>
                                          </p:stCondLst>
                                        </p:cTn>
                                        <p:tgtEl>
                                          <p:spTgt spid="18"/>
                                        </p:tgtEl>
                                        <p:attrNameLst>
                                          <p:attrName>ppt_y</p:attrName>
                                        </p:attrNameLst>
                                      </p:cBhvr>
                                      <p:tavLst>
                                        <p:tav tm="0" fmla="#ppt_y-sin(pi*$)/27">
                                          <p:val>
                                            <p:fltVal val="0"/>
                                          </p:val>
                                        </p:tav>
                                        <p:tav tm="100000">
                                          <p:val>
                                            <p:fltVal val="1"/>
                                          </p:val>
                                        </p:tav>
                                      </p:tavLst>
                                    </p:anim>
                                    <p:anim calcmode="lin" valueType="num">
                                      <p:cBhvr>
                                        <p:cTn id="26" dur="164" tmFilter="0, 0; 0.125,0.2665; 0.25,0.4; 0.375,0.465; 0.5,0.5;  0.625,0.535; 0.75,0.6; 0.875,0.7335; 1,1">
                                          <p:stCondLst>
                                            <p:cond delay="1656"/>
                                          </p:stCondLst>
                                        </p:cTn>
                                        <p:tgtEl>
                                          <p:spTgt spid="18"/>
                                        </p:tgtEl>
                                        <p:attrNameLst>
                                          <p:attrName>ppt_y</p:attrName>
                                        </p:attrNameLst>
                                      </p:cBhvr>
                                      <p:tavLst>
                                        <p:tav tm="0" fmla="#ppt_y-sin(pi*$)/81">
                                          <p:val>
                                            <p:fltVal val="0"/>
                                          </p:val>
                                        </p:tav>
                                        <p:tav tm="100000">
                                          <p:val>
                                            <p:fltVal val="1"/>
                                          </p:val>
                                        </p:tav>
                                      </p:tavLst>
                                    </p:anim>
                                    <p:animScale>
                                      <p:cBhvr>
                                        <p:cTn id="27" dur="26">
                                          <p:stCondLst>
                                            <p:cond delay="650"/>
                                          </p:stCondLst>
                                        </p:cTn>
                                        <p:tgtEl>
                                          <p:spTgt spid="18"/>
                                        </p:tgtEl>
                                      </p:cBhvr>
                                      <p:to x="100000" y="60000"/>
                                    </p:animScale>
                                    <p:animScale>
                                      <p:cBhvr>
                                        <p:cTn id="28" dur="166" decel="50000">
                                          <p:stCondLst>
                                            <p:cond delay="676"/>
                                          </p:stCondLst>
                                        </p:cTn>
                                        <p:tgtEl>
                                          <p:spTgt spid="18"/>
                                        </p:tgtEl>
                                      </p:cBhvr>
                                      <p:to x="100000" y="100000"/>
                                    </p:animScale>
                                    <p:animScale>
                                      <p:cBhvr>
                                        <p:cTn id="29" dur="26">
                                          <p:stCondLst>
                                            <p:cond delay="1312"/>
                                          </p:stCondLst>
                                        </p:cTn>
                                        <p:tgtEl>
                                          <p:spTgt spid="18"/>
                                        </p:tgtEl>
                                      </p:cBhvr>
                                      <p:to x="100000" y="80000"/>
                                    </p:animScale>
                                    <p:animScale>
                                      <p:cBhvr>
                                        <p:cTn id="30" dur="166" decel="50000">
                                          <p:stCondLst>
                                            <p:cond delay="1338"/>
                                          </p:stCondLst>
                                        </p:cTn>
                                        <p:tgtEl>
                                          <p:spTgt spid="18"/>
                                        </p:tgtEl>
                                      </p:cBhvr>
                                      <p:to x="100000" y="100000"/>
                                    </p:animScale>
                                    <p:animScale>
                                      <p:cBhvr>
                                        <p:cTn id="31" dur="26">
                                          <p:stCondLst>
                                            <p:cond delay="1642"/>
                                          </p:stCondLst>
                                        </p:cTn>
                                        <p:tgtEl>
                                          <p:spTgt spid="18"/>
                                        </p:tgtEl>
                                      </p:cBhvr>
                                      <p:to x="100000" y="90000"/>
                                    </p:animScale>
                                    <p:animScale>
                                      <p:cBhvr>
                                        <p:cTn id="32" dur="166" decel="50000">
                                          <p:stCondLst>
                                            <p:cond delay="1668"/>
                                          </p:stCondLst>
                                        </p:cTn>
                                        <p:tgtEl>
                                          <p:spTgt spid="18"/>
                                        </p:tgtEl>
                                      </p:cBhvr>
                                      <p:to x="100000" y="100000"/>
                                    </p:animScale>
                                    <p:animScale>
                                      <p:cBhvr>
                                        <p:cTn id="33" dur="26">
                                          <p:stCondLst>
                                            <p:cond delay="1808"/>
                                          </p:stCondLst>
                                        </p:cTn>
                                        <p:tgtEl>
                                          <p:spTgt spid="18"/>
                                        </p:tgtEl>
                                      </p:cBhvr>
                                      <p:to x="100000" y="95000"/>
                                    </p:animScale>
                                    <p:animScale>
                                      <p:cBhvr>
                                        <p:cTn id="34" dur="166" decel="50000">
                                          <p:stCondLst>
                                            <p:cond delay="1834"/>
                                          </p:stCondLst>
                                        </p:cTn>
                                        <p:tgtEl>
                                          <p:spTgt spid="18"/>
                                        </p:tgtEl>
                                      </p:cBhvr>
                                      <p:to x="100000" y="100000"/>
                                    </p:animScale>
                                  </p:childTnLst>
                                </p:cTn>
                              </p:par>
                              <p:par>
                                <p:cTn id="35" presetID="22" presetClass="entr" presetSubtype="2"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wipe(right)">
                                      <p:cBhvr>
                                        <p:cTn id="37" dur="500"/>
                                        <p:tgtEl>
                                          <p:spTgt spid="14"/>
                                        </p:tgtEl>
                                      </p:cBhvr>
                                    </p:animEffect>
                                  </p:childTnLst>
                                </p:cTn>
                              </p:par>
                              <p:par>
                                <p:cTn id="38" presetID="22" presetClass="entr" presetSubtype="2" fill="hold"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wipe(right)">
                                      <p:cBhvr>
                                        <p:cTn id="4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1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77653" y="1538620"/>
            <a:ext cx="3771850" cy="2533642"/>
          </a:xfrm>
          <a:prstGeom prst="roundRect">
            <a:avLst>
              <a:gd name="adj" fmla="val 7738"/>
            </a:avLst>
          </a:prstGeom>
          <a:noFill/>
          <a:ln>
            <a:solidFill>
              <a:srgbClr val="FFF5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14"/>
          <p:cNvSpPr>
            <a:spLocks noChangeArrowheads="1"/>
          </p:cNvSpPr>
          <p:nvPr/>
        </p:nvSpPr>
        <p:spPr bwMode="auto">
          <a:xfrm>
            <a:off x="1459750" y="1762580"/>
            <a:ext cx="220765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dirty="0">
                <a:solidFill>
                  <a:srgbClr val="FFF5E1"/>
                </a:solidFill>
                <a:effectLst>
                  <a:outerShdw blurRad="50800" dist="38100" dir="5400000" algn="t" rotWithShape="0">
                    <a:prstClr val="black">
                      <a:alpha val="40000"/>
                    </a:prstClr>
                  </a:outerShdw>
                </a:effectLst>
                <a:latin typeface="+mj-ea"/>
                <a:ea typeface="+mj-ea"/>
              </a:rPr>
              <a:t>RGB</a:t>
            </a:r>
            <a:r>
              <a:rPr lang="zh-CN" altLang="en-US" sz="1800" dirty="0">
                <a:solidFill>
                  <a:srgbClr val="FFF5E1"/>
                </a:solidFill>
                <a:effectLst>
                  <a:outerShdw blurRad="50800" dist="38100" dir="5400000" algn="t" rotWithShape="0">
                    <a:prstClr val="black">
                      <a:alpha val="40000"/>
                    </a:prstClr>
                  </a:outerShdw>
                </a:effectLst>
                <a:latin typeface="+mj-ea"/>
                <a:ea typeface="+mj-ea"/>
              </a:rPr>
              <a:t>行为识别的难点</a:t>
            </a:r>
          </a:p>
        </p:txBody>
      </p:sp>
      <p:sp>
        <p:nvSpPr>
          <p:cNvPr id="32" name="矩形 31"/>
          <p:cNvSpPr/>
          <p:nvPr/>
        </p:nvSpPr>
        <p:spPr>
          <a:xfrm>
            <a:off x="998721" y="2131912"/>
            <a:ext cx="3129714" cy="1384995"/>
          </a:xfrm>
          <a:prstGeom prst="rect">
            <a:avLst/>
          </a:prstGeom>
        </p:spPr>
        <p:txBody>
          <a:bodyPr wrap="square">
            <a:spAutoFit/>
          </a:bodyPr>
          <a:lstStyle/>
          <a:p>
            <a:pPr marL="342900" indent="-342900">
              <a:lnSpc>
                <a:spcPct val="150000"/>
              </a:lnSpc>
              <a:buAutoNum type="arabicPeriod"/>
            </a:pPr>
            <a:r>
              <a:rPr lang="zh-CN" altLang="en-US" sz="1400" kern="0" dirty="0">
                <a:solidFill>
                  <a:srgbClr val="FFF5E1"/>
                </a:solidFill>
                <a:cs typeface="Arial" panose="020B0604020202020204" pitchFamily="34" charset="0"/>
                <a:sym typeface="Arial" panose="020B0604020202020204" pitchFamily="34" charset="0"/>
              </a:rPr>
              <a:t>严重依赖物体和场景</a:t>
            </a:r>
            <a:endParaRPr lang="en-US" altLang="zh-CN" sz="1400" kern="0" dirty="0">
              <a:solidFill>
                <a:srgbClr val="FFF5E1"/>
              </a:solidFill>
              <a:cs typeface="Arial" panose="020B0604020202020204" pitchFamily="34" charset="0"/>
              <a:sym typeface="Arial" panose="020B0604020202020204" pitchFamily="34" charset="0"/>
            </a:endParaRPr>
          </a:p>
          <a:p>
            <a:pPr marL="342900" indent="-342900">
              <a:lnSpc>
                <a:spcPct val="150000"/>
              </a:lnSpc>
              <a:buAutoNum type="arabicPeriod"/>
            </a:pPr>
            <a:r>
              <a:rPr lang="zh-CN" altLang="en-US" sz="1400" kern="0" dirty="0">
                <a:solidFill>
                  <a:srgbClr val="FFF5E1"/>
                </a:solidFill>
                <a:cs typeface="Arial" panose="020B0604020202020204" pitchFamily="34" charset="0"/>
                <a:sym typeface="Arial" panose="020B0604020202020204" pitchFamily="34" charset="0"/>
              </a:rPr>
              <a:t>光流的长度和语义</a:t>
            </a:r>
            <a:endParaRPr lang="en-US" altLang="zh-CN" sz="1400" kern="0" dirty="0">
              <a:solidFill>
                <a:srgbClr val="FFF5E1"/>
              </a:solidFill>
              <a:cs typeface="Arial" panose="020B0604020202020204" pitchFamily="34" charset="0"/>
              <a:sym typeface="Arial" panose="020B0604020202020204" pitchFamily="34" charset="0"/>
            </a:endParaRPr>
          </a:p>
          <a:p>
            <a:pPr marL="342900" indent="-342900">
              <a:lnSpc>
                <a:spcPct val="150000"/>
              </a:lnSpc>
              <a:buAutoNum type="arabicPeriod"/>
            </a:pPr>
            <a:r>
              <a:rPr lang="zh-CN" altLang="en-US" sz="1400" kern="0" dirty="0">
                <a:solidFill>
                  <a:srgbClr val="FFF5E1"/>
                </a:solidFill>
                <a:cs typeface="Arial" panose="020B0604020202020204" pitchFamily="34" charset="0"/>
                <a:sym typeface="Arial" panose="020B0604020202020204" pitchFamily="34" charset="0"/>
              </a:rPr>
              <a:t>对图像深度的估计</a:t>
            </a:r>
            <a:endParaRPr lang="en-US" altLang="zh-CN" sz="1400" kern="0" dirty="0">
              <a:solidFill>
                <a:srgbClr val="FFF5E1"/>
              </a:solidFill>
              <a:cs typeface="Arial" panose="020B0604020202020204" pitchFamily="34" charset="0"/>
              <a:sym typeface="Arial" panose="020B0604020202020204" pitchFamily="34" charset="0"/>
            </a:endParaRPr>
          </a:p>
          <a:p>
            <a:pPr marL="342900" indent="-342900">
              <a:lnSpc>
                <a:spcPct val="150000"/>
              </a:lnSpc>
              <a:buAutoNum type="arabicPeriod"/>
            </a:pPr>
            <a:endParaRPr lang="en-US" altLang="zh-CN" sz="1400" kern="0" dirty="0">
              <a:solidFill>
                <a:srgbClr val="FFF5E1"/>
              </a:solidFill>
              <a:cs typeface="Arial" panose="020B0604020202020204" pitchFamily="34" charset="0"/>
              <a:sym typeface="Arial" panose="020B0604020202020204" pitchFamily="34" charset="0"/>
            </a:endParaRPr>
          </a:p>
        </p:txBody>
      </p:sp>
      <p:sp>
        <p:nvSpPr>
          <p:cNvPr id="18" name="矩形 14"/>
          <p:cNvSpPr>
            <a:spLocks noChangeArrowheads="1"/>
          </p:cNvSpPr>
          <p:nvPr/>
        </p:nvSpPr>
        <p:spPr bwMode="auto">
          <a:xfrm>
            <a:off x="2467577" y="400312"/>
            <a:ext cx="428835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两种行为识别进行对比</a:t>
            </a:r>
          </a:p>
        </p:txBody>
      </p:sp>
      <p:cxnSp>
        <p:nvCxnSpPr>
          <p:cNvPr id="19" name="直接连接符 18"/>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4" name="圆角矩形 13"/>
          <p:cNvSpPr/>
          <p:nvPr/>
        </p:nvSpPr>
        <p:spPr>
          <a:xfrm>
            <a:off x="4770571" y="1536675"/>
            <a:ext cx="3850330" cy="2533642"/>
          </a:xfrm>
          <a:prstGeom prst="roundRect">
            <a:avLst>
              <a:gd name="adj" fmla="val 7738"/>
            </a:avLst>
          </a:prstGeom>
          <a:noFill/>
          <a:ln>
            <a:solidFill>
              <a:srgbClr val="FFF5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4"/>
          <p:cNvSpPr>
            <a:spLocks noChangeArrowheads="1"/>
          </p:cNvSpPr>
          <p:nvPr/>
        </p:nvSpPr>
        <p:spPr bwMode="auto">
          <a:xfrm>
            <a:off x="5394023" y="1762580"/>
            <a:ext cx="27238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1800" dirty="0">
                <a:solidFill>
                  <a:srgbClr val="FFF5E1"/>
                </a:solidFill>
                <a:effectLst>
                  <a:outerShdw blurRad="50800" dist="38100" dir="5400000" algn="t" rotWithShape="0">
                    <a:prstClr val="black">
                      <a:alpha val="40000"/>
                    </a:prstClr>
                  </a:outerShdw>
                </a:effectLst>
                <a:latin typeface="+mj-ea"/>
                <a:ea typeface="+mj-ea"/>
              </a:rPr>
              <a:t>基于骨骼的行为识别优势</a:t>
            </a:r>
          </a:p>
        </p:txBody>
      </p:sp>
      <p:sp>
        <p:nvSpPr>
          <p:cNvPr id="21" name="矩形 20"/>
          <p:cNvSpPr/>
          <p:nvPr/>
        </p:nvSpPr>
        <p:spPr>
          <a:xfrm>
            <a:off x="5191073" y="2131912"/>
            <a:ext cx="3129714" cy="1384995"/>
          </a:xfrm>
          <a:prstGeom prst="rect">
            <a:avLst/>
          </a:prstGeom>
        </p:spPr>
        <p:txBody>
          <a:bodyPr wrap="square">
            <a:spAutoFit/>
          </a:bodyPr>
          <a:lstStyle/>
          <a:p>
            <a:pPr marL="342900" indent="-342900">
              <a:lnSpc>
                <a:spcPct val="150000"/>
              </a:lnSpc>
              <a:buAutoNum type="arabicPeriod"/>
            </a:pPr>
            <a:r>
              <a:rPr lang="zh-CN" altLang="en-US" sz="1400" kern="0" dirty="0">
                <a:solidFill>
                  <a:srgbClr val="FFF5E1"/>
                </a:solidFill>
                <a:cs typeface="Arial" panose="020B0604020202020204" pitchFamily="34" charset="0"/>
                <a:sym typeface="Arial" panose="020B0604020202020204" pitchFamily="34" charset="0"/>
              </a:rPr>
              <a:t>无场景描述，天然不依赖场景</a:t>
            </a:r>
            <a:endParaRPr lang="en-US" altLang="zh-CN" sz="1400" kern="0" dirty="0">
              <a:solidFill>
                <a:srgbClr val="FFF5E1"/>
              </a:solidFill>
              <a:cs typeface="Arial" panose="020B0604020202020204" pitchFamily="34" charset="0"/>
              <a:sym typeface="Arial" panose="020B0604020202020204" pitchFamily="34" charset="0"/>
            </a:endParaRPr>
          </a:p>
          <a:p>
            <a:pPr marL="342900" indent="-342900">
              <a:lnSpc>
                <a:spcPct val="150000"/>
              </a:lnSpc>
              <a:buAutoNum type="arabicPeriod"/>
            </a:pPr>
            <a:r>
              <a:rPr lang="zh-CN" altLang="en-US" sz="1400" kern="0" dirty="0">
                <a:solidFill>
                  <a:srgbClr val="FFF5E1"/>
                </a:solidFill>
                <a:cs typeface="Arial" panose="020B0604020202020204" pitchFamily="34" charset="0"/>
                <a:sym typeface="Arial" panose="020B0604020202020204" pitchFamily="34" charset="0"/>
              </a:rPr>
              <a:t>无光照改变影响</a:t>
            </a:r>
            <a:endParaRPr lang="en-US" altLang="zh-CN" sz="1400" kern="0" dirty="0">
              <a:solidFill>
                <a:srgbClr val="FFF5E1"/>
              </a:solidFill>
              <a:cs typeface="Arial" panose="020B0604020202020204" pitchFamily="34" charset="0"/>
              <a:sym typeface="Arial" panose="020B0604020202020204" pitchFamily="34" charset="0"/>
            </a:endParaRPr>
          </a:p>
          <a:p>
            <a:pPr marL="342900" indent="-342900">
              <a:lnSpc>
                <a:spcPct val="150000"/>
              </a:lnSpc>
              <a:buAutoNum type="arabicPeriod"/>
            </a:pPr>
            <a:r>
              <a:rPr lang="zh-CN" altLang="en-US" sz="1400" kern="0" dirty="0">
                <a:solidFill>
                  <a:srgbClr val="FFF5E1"/>
                </a:solidFill>
                <a:cs typeface="Arial" panose="020B0604020202020204" pitchFamily="34" charset="0"/>
                <a:sym typeface="Arial" panose="020B0604020202020204" pitchFamily="34" charset="0"/>
              </a:rPr>
              <a:t>无需对图像深度进行估计</a:t>
            </a:r>
            <a:endParaRPr lang="en-US" altLang="zh-CN" sz="1400" kern="0" dirty="0">
              <a:solidFill>
                <a:srgbClr val="FFF5E1"/>
              </a:solidFill>
              <a:cs typeface="Arial" panose="020B0604020202020204" pitchFamily="34" charset="0"/>
              <a:sym typeface="Arial" panose="020B0604020202020204" pitchFamily="34" charset="0"/>
            </a:endParaRPr>
          </a:p>
          <a:p>
            <a:pPr marL="342900" indent="-342900">
              <a:lnSpc>
                <a:spcPct val="150000"/>
              </a:lnSpc>
              <a:buAutoNum type="arabicPeriod"/>
            </a:pPr>
            <a:endParaRPr lang="en-US" altLang="zh-CN" sz="1400" kern="0" dirty="0">
              <a:solidFill>
                <a:srgbClr val="FFF5E1"/>
              </a:solidFill>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44797351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1000"/>
                                        <p:tgtEl>
                                          <p:spTgt spid="32"/>
                                        </p:tgtEl>
                                      </p:cBhvr>
                                    </p:animEffect>
                                    <p:anim calcmode="lin" valueType="num">
                                      <p:cBhvr>
                                        <p:cTn id="20" dur="1000" fill="hold"/>
                                        <p:tgtEl>
                                          <p:spTgt spid="32"/>
                                        </p:tgtEl>
                                        <p:attrNameLst>
                                          <p:attrName>ppt_x</p:attrName>
                                        </p:attrNameLst>
                                      </p:cBhvr>
                                      <p:tavLst>
                                        <p:tav tm="0">
                                          <p:val>
                                            <p:strVal val="#ppt_x"/>
                                          </p:val>
                                        </p:tav>
                                        <p:tav tm="100000">
                                          <p:val>
                                            <p:strVal val="#ppt_x"/>
                                          </p:val>
                                        </p:tav>
                                      </p:tavLst>
                                    </p:anim>
                                    <p:anim calcmode="lin" valueType="num">
                                      <p:cBhvr>
                                        <p:cTn id="21"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1000"/>
                                        <p:tgtEl>
                                          <p:spTgt spid="18"/>
                                        </p:tgtEl>
                                      </p:cBhvr>
                                    </p:animEffect>
                                    <p:anim calcmode="lin" valueType="num">
                                      <p:cBhvr>
                                        <p:cTn id="27" dur="1000" fill="hold"/>
                                        <p:tgtEl>
                                          <p:spTgt spid="18"/>
                                        </p:tgtEl>
                                        <p:attrNameLst>
                                          <p:attrName>ppt_x</p:attrName>
                                        </p:attrNameLst>
                                      </p:cBhvr>
                                      <p:tavLst>
                                        <p:tav tm="0">
                                          <p:val>
                                            <p:strVal val="#ppt_x"/>
                                          </p:val>
                                        </p:tav>
                                        <p:tav tm="100000">
                                          <p:val>
                                            <p:strVal val="#ppt_x"/>
                                          </p:val>
                                        </p:tav>
                                      </p:tavLst>
                                    </p:anim>
                                    <p:anim calcmode="lin" valueType="num">
                                      <p:cBhvr>
                                        <p:cTn id="28"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barn(inVertical)">
                                      <p:cBhvr>
                                        <p:cTn id="33" dur="500"/>
                                        <p:tgtEl>
                                          <p:spTgt spid="19"/>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1000"/>
                                        <p:tgtEl>
                                          <p:spTgt spid="14"/>
                                        </p:tgtEl>
                                      </p:cBhvr>
                                    </p:animEffect>
                                    <p:anim calcmode="lin" valueType="num">
                                      <p:cBhvr>
                                        <p:cTn id="39" dur="1000" fill="hold"/>
                                        <p:tgtEl>
                                          <p:spTgt spid="14"/>
                                        </p:tgtEl>
                                        <p:attrNameLst>
                                          <p:attrName>ppt_x</p:attrName>
                                        </p:attrNameLst>
                                      </p:cBhvr>
                                      <p:tavLst>
                                        <p:tav tm="0">
                                          <p:val>
                                            <p:strVal val="#ppt_x"/>
                                          </p:val>
                                        </p:tav>
                                        <p:tav tm="100000">
                                          <p:val>
                                            <p:strVal val="#ppt_x"/>
                                          </p:val>
                                        </p:tav>
                                      </p:tavLst>
                                    </p:anim>
                                    <p:anim calcmode="lin" valueType="num">
                                      <p:cBhvr>
                                        <p:cTn id="4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1000"/>
                                        <p:tgtEl>
                                          <p:spTgt spid="17"/>
                                        </p:tgtEl>
                                      </p:cBhvr>
                                    </p:animEffect>
                                    <p:anim calcmode="lin" valueType="num">
                                      <p:cBhvr>
                                        <p:cTn id="46" dur="1000" fill="hold"/>
                                        <p:tgtEl>
                                          <p:spTgt spid="17"/>
                                        </p:tgtEl>
                                        <p:attrNameLst>
                                          <p:attrName>ppt_x</p:attrName>
                                        </p:attrNameLst>
                                      </p:cBhvr>
                                      <p:tavLst>
                                        <p:tav tm="0">
                                          <p:val>
                                            <p:strVal val="#ppt_x"/>
                                          </p:val>
                                        </p:tav>
                                        <p:tav tm="100000">
                                          <p:val>
                                            <p:strVal val="#ppt_x"/>
                                          </p:val>
                                        </p:tav>
                                      </p:tavLst>
                                    </p:anim>
                                    <p:anim calcmode="lin" valueType="num">
                                      <p:cBhvr>
                                        <p:cTn id="47" dur="1000" fill="hold"/>
                                        <p:tgtEl>
                                          <p:spTgt spid="1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fade">
                                      <p:cBhvr>
                                        <p:cTn id="50" dur="1000"/>
                                        <p:tgtEl>
                                          <p:spTgt spid="21"/>
                                        </p:tgtEl>
                                      </p:cBhvr>
                                    </p:animEffect>
                                    <p:anim calcmode="lin" valueType="num">
                                      <p:cBhvr>
                                        <p:cTn id="51" dur="1000" fill="hold"/>
                                        <p:tgtEl>
                                          <p:spTgt spid="21"/>
                                        </p:tgtEl>
                                        <p:attrNameLst>
                                          <p:attrName>ppt_x</p:attrName>
                                        </p:attrNameLst>
                                      </p:cBhvr>
                                      <p:tavLst>
                                        <p:tav tm="0">
                                          <p:val>
                                            <p:strVal val="#ppt_x"/>
                                          </p:val>
                                        </p:tav>
                                        <p:tav tm="100000">
                                          <p:val>
                                            <p:strVal val="#ppt_x"/>
                                          </p:val>
                                        </p:tav>
                                      </p:tavLst>
                                    </p:anim>
                                    <p:anim calcmode="lin" valueType="num">
                                      <p:cBhvr>
                                        <p:cTn id="52"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1" grpId="0"/>
      <p:bldP spid="32" grpId="0"/>
      <p:bldP spid="18" grpId="0"/>
      <p:bldP spid="14" grpId="0" animBg="1"/>
      <p:bldP spid="17" grpId="0"/>
      <p:bldP spid="2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矩形 14"/>
          <p:cNvSpPr>
            <a:spLocks noChangeArrowheads="1"/>
          </p:cNvSpPr>
          <p:nvPr/>
        </p:nvSpPr>
        <p:spPr bwMode="auto">
          <a:xfrm>
            <a:off x="2619450" y="1635456"/>
            <a:ext cx="124104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dirty="0">
                <a:solidFill>
                  <a:srgbClr val="FFF5E1"/>
                </a:solidFill>
                <a:effectLst>
                  <a:outerShdw blurRad="50800" dist="38100" dir="5400000" algn="t" rotWithShape="0">
                    <a:prstClr val="black">
                      <a:alpha val="40000"/>
                    </a:prstClr>
                  </a:outerShdw>
                </a:effectLst>
                <a:latin typeface="+mj-ea"/>
                <a:ea typeface="+mj-ea"/>
              </a:rPr>
              <a:t>NTU RGBD</a:t>
            </a:r>
            <a:endParaRPr lang="zh-CN" altLang="en-US" sz="1800" dirty="0">
              <a:solidFill>
                <a:srgbClr val="FFF5E1"/>
              </a:solidFill>
              <a:effectLst>
                <a:outerShdw blurRad="50800" dist="38100" dir="5400000" algn="t" rotWithShape="0">
                  <a:prstClr val="black">
                    <a:alpha val="40000"/>
                  </a:prstClr>
                </a:outerShdw>
              </a:effectLst>
              <a:latin typeface="+mj-ea"/>
              <a:ea typeface="+mj-ea"/>
            </a:endParaRPr>
          </a:p>
        </p:txBody>
      </p:sp>
      <p:sp>
        <p:nvSpPr>
          <p:cNvPr id="20" name="矩形 19"/>
          <p:cNvSpPr/>
          <p:nvPr/>
        </p:nvSpPr>
        <p:spPr>
          <a:xfrm>
            <a:off x="1935799" y="2067705"/>
            <a:ext cx="2613025" cy="2031325"/>
          </a:xfrm>
          <a:prstGeom prst="rect">
            <a:avLst/>
          </a:prstGeom>
        </p:spPr>
        <p:txBody>
          <a:bodyPr wrap="square">
            <a:spAutoFit/>
          </a:bodyPr>
          <a:lstStyle/>
          <a:p>
            <a:pPr>
              <a:lnSpc>
                <a:spcPct val="150000"/>
              </a:lnSpc>
            </a:pPr>
            <a:r>
              <a:rPr lang="en-US" altLang="zh-CN" sz="1400" kern="0" dirty="0">
                <a:solidFill>
                  <a:srgbClr val="FFF5E1"/>
                </a:solidFill>
                <a:cs typeface="Arial" panose="020B0604020202020204" pitchFamily="34" charset="0"/>
                <a:sym typeface="Arial" panose="020B0604020202020204" pitchFamily="34" charset="0"/>
              </a:rPr>
              <a:t>NTU RGBD</a:t>
            </a:r>
            <a:r>
              <a:rPr lang="zh-CN" altLang="en-US" sz="1400" kern="0" dirty="0">
                <a:solidFill>
                  <a:srgbClr val="FFF5E1"/>
                </a:solidFill>
                <a:cs typeface="Arial" panose="020B0604020202020204" pitchFamily="34" charset="0"/>
                <a:sym typeface="Arial" panose="020B0604020202020204" pitchFamily="34" charset="0"/>
              </a:rPr>
              <a:t>数据集是</a:t>
            </a:r>
            <a:r>
              <a:rPr lang="en-US" altLang="zh-CN" sz="1400" kern="0" dirty="0">
                <a:solidFill>
                  <a:srgbClr val="FFF5E1"/>
                </a:solidFill>
                <a:cs typeface="Arial" panose="020B0604020202020204" pitchFamily="34" charset="0"/>
                <a:sym typeface="Arial" panose="020B0604020202020204" pitchFamily="34" charset="0"/>
              </a:rPr>
              <a:t>2016</a:t>
            </a:r>
            <a:r>
              <a:rPr lang="zh-CN" altLang="en-US" sz="1400" kern="0" dirty="0">
                <a:solidFill>
                  <a:srgbClr val="FFF5E1"/>
                </a:solidFill>
                <a:cs typeface="Arial" panose="020B0604020202020204" pitchFamily="34" charset="0"/>
                <a:sym typeface="Arial" panose="020B0604020202020204" pitchFamily="34" charset="0"/>
              </a:rPr>
              <a:t>年南洋理工大学提出的数据集，使用</a:t>
            </a:r>
            <a:r>
              <a:rPr lang="en-US" altLang="zh-CN" sz="1400" kern="0" dirty="0">
                <a:solidFill>
                  <a:srgbClr val="FFF5E1"/>
                </a:solidFill>
                <a:cs typeface="Arial" panose="020B0604020202020204" pitchFamily="34" charset="0"/>
                <a:sym typeface="Arial" panose="020B0604020202020204" pitchFamily="34" charset="0"/>
              </a:rPr>
              <a:t>Kinect V2</a:t>
            </a:r>
            <a:r>
              <a:rPr lang="zh-CN" altLang="en-US" sz="1400" kern="0" dirty="0">
                <a:solidFill>
                  <a:srgbClr val="FFF5E1"/>
                </a:solidFill>
                <a:cs typeface="Arial" panose="020B0604020202020204" pitchFamily="34" charset="0"/>
                <a:sym typeface="Arial" panose="020B0604020202020204" pitchFamily="34" charset="0"/>
              </a:rPr>
              <a:t>进行数据采集，包含六十个行为种类；数据集分为深度图像、红外图像、</a:t>
            </a:r>
            <a:r>
              <a:rPr lang="en-US" altLang="zh-CN" sz="1400" kern="0" dirty="0">
                <a:solidFill>
                  <a:srgbClr val="FFF5E1"/>
                </a:solidFill>
                <a:cs typeface="Arial" panose="020B0604020202020204" pitchFamily="34" charset="0"/>
                <a:sym typeface="Arial" panose="020B0604020202020204" pitchFamily="34" charset="0"/>
              </a:rPr>
              <a:t>3D</a:t>
            </a:r>
            <a:r>
              <a:rPr lang="zh-CN" altLang="en-US" sz="1400" kern="0" dirty="0">
                <a:solidFill>
                  <a:srgbClr val="FFF5E1"/>
                </a:solidFill>
                <a:cs typeface="Arial" panose="020B0604020202020204" pitchFamily="34" charset="0"/>
                <a:sym typeface="Arial" panose="020B0604020202020204" pitchFamily="34" charset="0"/>
              </a:rPr>
              <a:t>人体骨骼。</a:t>
            </a:r>
            <a:endParaRPr lang="en-US" altLang="zh-CN" sz="1400" kern="0" dirty="0">
              <a:solidFill>
                <a:srgbClr val="FFF5E1"/>
              </a:solidFill>
              <a:cs typeface="Arial" panose="020B0604020202020204" pitchFamily="34" charset="0"/>
              <a:sym typeface="Arial" panose="020B0604020202020204" pitchFamily="34" charset="0"/>
            </a:endParaRPr>
          </a:p>
        </p:txBody>
      </p:sp>
      <p:sp>
        <p:nvSpPr>
          <p:cNvPr id="6" name="矩形 5"/>
          <p:cNvSpPr/>
          <p:nvPr/>
        </p:nvSpPr>
        <p:spPr>
          <a:xfrm>
            <a:off x="1831861" y="1416754"/>
            <a:ext cx="2816225" cy="28758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4"/>
          <p:cNvSpPr>
            <a:spLocks noChangeArrowheads="1"/>
          </p:cNvSpPr>
          <p:nvPr/>
        </p:nvSpPr>
        <p:spPr bwMode="auto">
          <a:xfrm>
            <a:off x="2057206" y="400312"/>
            <a:ext cx="510909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基于骨骼的行为识别数据集</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4648084" y="1416754"/>
            <a:ext cx="2800495" cy="2875845"/>
          </a:xfrm>
          <a:prstGeom prst="rect">
            <a:avLst/>
          </a:prstGeom>
        </p:spPr>
      </p:pic>
    </p:spTree>
    <p:extLst>
      <p:ext uri="{BB962C8B-B14F-4D97-AF65-F5344CB8AC3E}">
        <p14:creationId xmlns:p14="http://schemas.microsoft.com/office/powerpoint/2010/main" val="301543420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barn(inVertical)">
                                      <p:cBhvr>
                                        <p:cTn id="2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矩形 14"/>
          <p:cNvSpPr>
            <a:spLocks noChangeArrowheads="1"/>
          </p:cNvSpPr>
          <p:nvPr/>
        </p:nvSpPr>
        <p:spPr bwMode="auto">
          <a:xfrm>
            <a:off x="2057206" y="400312"/>
            <a:ext cx="510909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基于骨骼的行为识别数据集</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73967" y="1565303"/>
            <a:ext cx="3133861" cy="2349500"/>
          </a:xfrm>
          <a:prstGeom prst="rect">
            <a:avLst/>
          </a:prstGeom>
        </p:spPr>
      </p:pic>
      <p:pic>
        <p:nvPicPr>
          <p:cNvPr id="8" name="图片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12603" y="1565303"/>
            <a:ext cx="3136900" cy="2351779"/>
          </a:xfrm>
          <a:prstGeom prst="rect">
            <a:avLst/>
          </a:prstGeom>
        </p:spPr>
      </p:pic>
      <p:sp>
        <p:nvSpPr>
          <p:cNvPr id="14" name="矩形 13"/>
          <p:cNvSpPr/>
          <p:nvPr/>
        </p:nvSpPr>
        <p:spPr>
          <a:xfrm>
            <a:off x="2441774" y="4127965"/>
            <a:ext cx="878558" cy="369332"/>
          </a:xfrm>
          <a:prstGeom prst="rect">
            <a:avLst/>
          </a:prstGeom>
        </p:spPr>
        <p:txBody>
          <a:bodyPr wrap="square">
            <a:spAutoFit/>
          </a:bodyPr>
          <a:lstStyle/>
          <a:p>
            <a:r>
              <a:rPr lang="zh-CN" altLang="en-US" dirty="0">
                <a:solidFill>
                  <a:schemeClr val="bg1"/>
                </a:solidFill>
              </a:rPr>
              <a:t>训练集</a:t>
            </a:r>
          </a:p>
        </p:txBody>
      </p:sp>
      <p:sp>
        <p:nvSpPr>
          <p:cNvPr id="15" name="矩形 14"/>
          <p:cNvSpPr/>
          <p:nvPr/>
        </p:nvSpPr>
        <p:spPr>
          <a:xfrm>
            <a:off x="5901618" y="4127965"/>
            <a:ext cx="878558" cy="369332"/>
          </a:xfrm>
          <a:prstGeom prst="rect">
            <a:avLst/>
          </a:prstGeom>
        </p:spPr>
        <p:txBody>
          <a:bodyPr wrap="square">
            <a:spAutoFit/>
          </a:bodyPr>
          <a:lstStyle/>
          <a:p>
            <a:r>
              <a:rPr lang="zh-CN" altLang="en-US" dirty="0">
                <a:solidFill>
                  <a:schemeClr val="bg1"/>
                </a:solidFill>
              </a:rPr>
              <a:t>测试集</a:t>
            </a:r>
          </a:p>
        </p:txBody>
      </p:sp>
      <p:sp>
        <p:nvSpPr>
          <p:cNvPr id="16" name="矩形 15"/>
          <p:cNvSpPr/>
          <p:nvPr/>
        </p:nvSpPr>
        <p:spPr>
          <a:xfrm>
            <a:off x="3929873" y="1090528"/>
            <a:ext cx="1363724" cy="369332"/>
          </a:xfrm>
          <a:prstGeom prst="rect">
            <a:avLst/>
          </a:prstGeom>
        </p:spPr>
        <p:txBody>
          <a:bodyPr wrap="square">
            <a:spAutoFit/>
          </a:bodyPr>
          <a:lstStyle/>
          <a:p>
            <a:r>
              <a:rPr lang="en-US" altLang="zh-CN" dirty="0">
                <a:solidFill>
                  <a:schemeClr val="bg1"/>
                </a:solidFill>
              </a:rPr>
              <a:t>Cross-View</a:t>
            </a:r>
            <a:endParaRPr lang="zh-CN" altLang="en-US" dirty="0">
              <a:solidFill>
                <a:schemeClr val="bg1"/>
              </a:solidFill>
            </a:endParaRPr>
          </a:p>
        </p:txBody>
      </p:sp>
      <p:sp>
        <p:nvSpPr>
          <p:cNvPr id="10" name="矩形 14"/>
          <p:cNvSpPr>
            <a:spLocks noChangeArrowheads="1"/>
          </p:cNvSpPr>
          <p:nvPr/>
        </p:nvSpPr>
        <p:spPr bwMode="auto">
          <a:xfrm>
            <a:off x="6828947" y="4429054"/>
            <a:ext cx="1946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b="1" dirty="0">
                <a:solidFill>
                  <a:srgbClr val="FFF5E1"/>
                </a:solidFill>
                <a:effectLst>
                  <a:outerShdw blurRad="50800" dist="38100" dir="5400000" algn="t" rotWithShape="0">
                    <a:prstClr val="black">
                      <a:alpha val="40000"/>
                    </a:prstClr>
                  </a:outerShdw>
                </a:effectLst>
                <a:latin typeface="+mj-ea"/>
                <a:ea typeface="+mj-ea"/>
              </a:rPr>
              <a:t>CS:0.629 CV:0.702</a:t>
            </a:r>
            <a:endParaRPr lang="zh-CN" altLang="en-US" sz="1800" b="1" dirty="0">
              <a:solidFill>
                <a:srgbClr val="FFF5E1"/>
              </a:solidFill>
              <a:effectLst>
                <a:outerShdw blurRad="50800" dist="38100" dir="5400000" algn="t" rotWithShape="0">
                  <a:prstClr val="black">
                    <a:alpha val="40000"/>
                  </a:prstClr>
                </a:outerShdw>
              </a:effectLst>
              <a:latin typeface="+mj-ea"/>
              <a:ea typeface="+mj-ea"/>
            </a:endParaRPr>
          </a:p>
        </p:txBody>
      </p:sp>
    </p:spTree>
    <p:extLst>
      <p:ext uri="{BB962C8B-B14F-4D97-AF65-F5344CB8AC3E}">
        <p14:creationId xmlns:p14="http://schemas.microsoft.com/office/powerpoint/2010/main" val="357044375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000"/>
                                        <p:tgtEl>
                                          <p:spTgt spid="10"/>
                                        </p:tgtEl>
                                      </p:cBhvr>
                                    </p:animEffect>
                                    <p:anim calcmode="lin" valueType="num">
                                      <p:cBhvr>
                                        <p:cTn id="20" dur="1000" fill="hold"/>
                                        <p:tgtEl>
                                          <p:spTgt spid="10"/>
                                        </p:tgtEl>
                                        <p:attrNameLst>
                                          <p:attrName>ppt_x</p:attrName>
                                        </p:attrNameLst>
                                      </p:cBhvr>
                                      <p:tavLst>
                                        <p:tav tm="0">
                                          <p:val>
                                            <p:strVal val="#ppt_x"/>
                                          </p:val>
                                        </p:tav>
                                        <p:tav tm="100000">
                                          <p:val>
                                            <p:strVal val="#ppt_x"/>
                                          </p:val>
                                        </p:tav>
                                      </p:tavLst>
                                    </p:anim>
                                    <p:anim calcmode="lin" valueType="num">
                                      <p:cBhvr>
                                        <p:cTn id="2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矩形 14"/>
          <p:cNvSpPr>
            <a:spLocks noChangeArrowheads="1"/>
          </p:cNvSpPr>
          <p:nvPr/>
        </p:nvSpPr>
        <p:spPr bwMode="auto">
          <a:xfrm>
            <a:off x="1749434" y="400312"/>
            <a:ext cx="572464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基于骨骼的行为识别通用流程</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828722" y="1394579"/>
            <a:ext cx="7566025" cy="2984609"/>
          </a:xfrm>
          <a:prstGeom prst="rect">
            <a:avLst/>
          </a:prstGeom>
        </p:spPr>
      </p:pic>
    </p:spTree>
    <p:extLst>
      <p:ext uri="{BB962C8B-B14F-4D97-AF65-F5344CB8AC3E}">
        <p14:creationId xmlns:p14="http://schemas.microsoft.com/office/powerpoint/2010/main" val="92516201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矩形 14"/>
          <p:cNvSpPr>
            <a:spLocks noChangeArrowheads="1"/>
          </p:cNvSpPr>
          <p:nvPr/>
        </p:nvSpPr>
        <p:spPr bwMode="auto">
          <a:xfrm>
            <a:off x="6856197" y="1450952"/>
            <a:ext cx="189186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dirty="0">
                <a:solidFill>
                  <a:srgbClr val="FFF5E1"/>
                </a:solidFill>
                <a:effectLst>
                  <a:outerShdw blurRad="50800" dist="38100" dir="5400000" algn="t" rotWithShape="0">
                    <a:prstClr val="black">
                      <a:alpha val="40000"/>
                    </a:prstClr>
                  </a:outerShdw>
                </a:effectLst>
                <a:latin typeface="+mj-ea"/>
                <a:ea typeface="+mj-ea"/>
              </a:rPr>
              <a:t>Two-stream CNN</a:t>
            </a:r>
            <a:endParaRPr lang="zh-CN" altLang="en-US" sz="1800" dirty="0">
              <a:solidFill>
                <a:srgbClr val="FFF5E1"/>
              </a:solidFill>
              <a:effectLst>
                <a:outerShdw blurRad="50800" dist="38100" dir="5400000" algn="t" rotWithShape="0">
                  <a:prstClr val="black">
                    <a:alpha val="40000"/>
                  </a:prstClr>
                </a:outerShdw>
              </a:effectLst>
              <a:latin typeface="+mj-ea"/>
              <a:ea typeface="+mj-ea"/>
            </a:endParaRPr>
          </a:p>
        </p:txBody>
      </p:sp>
      <p:sp>
        <p:nvSpPr>
          <p:cNvPr id="20" name="矩形 19"/>
          <p:cNvSpPr/>
          <p:nvPr/>
        </p:nvSpPr>
        <p:spPr>
          <a:xfrm>
            <a:off x="6393499" y="1928005"/>
            <a:ext cx="2613025" cy="2031325"/>
          </a:xfrm>
          <a:prstGeom prst="rect">
            <a:avLst/>
          </a:prstGeom>
        </p:spPr>
        <p:txBody>
          <a:bodyPr wrap="square">
            <a:spAutoFit/>
          </a:bodyPr>
          <a:lstStyle/>
          <a:p>
            <a:pPr>
              <a:lnSpc>
                <a:spcPct val="150000"/>
              </a:lnSpc>
            </a:pPr>
            <a:r>
              <a:rPr lang="zh-CN" altLang="en-US" sz="1400" kern="0" dirty="0">
                <a:solidFill>
                  <a:srgbClr val="FFF5E1"/>
                </a:solidFill>
                <a:cs typeface="Arial" panose="020B0604020202020204" pitchFamily="34" charset="0"/>
                <a:sym typeface="Arial" panose="020B0604020202020204" pitchFamily="34" charset="0"/>
              </a:rPr>
              <a:t>由双流</a:t>
            </a:r>
            <a:r>
              <a:rPr lang="en-US" altLang="zh-CN" sz="1400" kern="0" dirty="0">
                <a:solidFill>
                  <a:srgbClr val="FFF5E1"/>
                </a:solidFill>
                <a:cs typeface="Arial" panose="020B0604020202020204" pitchFamily="34" charset="0"/>
                <a:sym typeface="Arial" panose="020B0604020202020204" pitchFamily="34" charset="0"/>
              </a:rPr>
              <a:t>CNN</a:t>
            </a:r>
            <a:r>
              <a:rPr lang="zh-CN" altLang="en-US" sz="1400" kern="0" dirty="0">
                <a:solidFill>
                  <a:srgbClr val="FFF5E1"/>
                </a:solidFill>
                <a:cs typeface="Arial" panose="020B0604020202020204" pitchFamily="34" charset="0"/>
                <a:sym typeface="Arial" panose="020B0604020202020204" pitchFamily="34" charset="0"/>
              </a:rPr>
              <a:t>算法得到启发，海康威视于</a:t>
            </a:r>
            <a:r>
              <a:rPr lang="en-US" altLang="zh-CN" sz="1400" kern="0" dirty="0">
                <a:solidFill>
                  <a:srgbClr val="FFF5E1"/>
                </a:solidFill>
                <a:cs typeface="Arial" panose="020B0604020202020204" pitchFamily="34" charset="0"/>
                <a:sym typeface="Arial" panose="020B0604020202020204" pitchFamily="34" charset="0"/>
              </a:rPr>
              <a:t>2017</a:t>
            </a:r>
            <a:r>
              <a:rPr lang="zh-CN" altLang="en-US" sz="1400" kern="0" dirty="0">
                <a:solidFill>
                  <a:srgbClr val="FFF5E1"/>
                </a:solidFill>
                <a:cs typeface="Arial" panose="020B0604020202020204" pitchFamily="34" charset="0"/>
                <a:sym typeface="Arial" panose="020B0604020202020204" pitchFamily="34" charset="0"/>
              </a:rPr>
              <a:t>年提出了用于骨骼行为识别的双流</a:t>
            </a:r>
            <a:r>
              <a:rPr lang="en-US" altLang="zh-CN" sz="1400" kern="0" dirty="0">
                <a:solidFill>
                  <a:srgbClr val="FFF5E1"/>
                </a:solidFill>
                <a:cs typeface="Arial" panose="020B0604020202020204" pitchFamily="34" charset="0"/>
                <a:sym typeface="Arial" panose="020B0604020202020204" pitchFamily="34" charset="0"/>
              </a:rPr>
              <a:t>CNN</a:t>
            </a:r>
            <a:r>
              <a:rPr lang="zh-CN" altLang="en-US" sz="1400" kern="0" dirty="0">
                <a:solidFill>
                  <a:srgbClr val="FFF5E1"/>
                </a:solidFill>
                <a:cs typeface="Arial" panose="020B0604020202020204" pitchFamily="34" charset="0"/>
                <a:sym typeface="Arial" panose="020B0604020202020204" pitchFamily="34" charset="0"/>
              </a:rPr>
              <a:t>算法。论文首次提出了</a:t>
            </a:r>
            <a:r>
              <a:rPr lang="en-US" altLang="zh-CN" sz="1400" kern="0" dirty="0">
                <a:solidFill>
                  <a:srgbClr val="FFF5E1"/>
                </a:solidFill>
                <a:cs typeface="Arial" panose="020B0604020202020204" pitchFamily="34" charset="0"/>
                <a:sym typeface="Arial" panose="020B0604020202020204" pitchFamily="34" charset="0"/>
              </a:rPr>
              <a:t>Transformer</a:t>
            </a:r>
            <a:r>
              <a:rPr lang="zh-CN" altLang="en-US" sz="1400" kern="0" dirty="0">
                <a:solidFill>
                  <a:srgbClr val="FFF5E1"/>
                </a:solidFill>
                <a:cs typeface="Arial" panose="020B0604020202020204" pitchFamily="34" charset="0"/>
                <a:sym typeface="Arial" panose="020B0604020202020204" pitchFamily="34" charset="0"/>
              </a:rPr>
              <a:t>结构（本质是线性变换）。</a:t>
            </a:r>
            <a:endParaRPr lang="en-US" altLang="zh-CN" sz="1400" kern="0" dirty="0">
              <a:solidFill>
                <a:srgbClr val="FFF5E1"/>
              </a:solidFill>
              <a:cs typeface="Arial" panose="020B0604020202020204" pitchFamily="34" charset="0"/>
              <a:sym typeface="Arial" panose="020B0604020202020204" pitchFamily="34" charset="0"/>
            </a:endParaRPr>
          </a:p>
          <a:p>
            <a:pPr marL="342900" indent="-342900">
              <a:lnSpc>
                <a:spcPct val="150000"/>
              </a:lnSpc>
              <a:buAutoNum type="arabicPeriod"/>
            </a:pPr>
            <a:endParaRPr lang="en-US" altLang="zh-CN" sz="1400" kern="0" dirty="0">
              <a:solidFill>
                <a:srgbClr val="FFF5E1"/>
              </a:solidFill>
              <a:cs typeface="Arial" panose="020B0604020202020204" pitchFamily="34" charset="0"/>
              <a:sym typeface="Arial" panose="020B0604020202020204" pitchFamily="34" charset="0"/>
            </a:endParaRPr>
          </a:p>
        </p:txBody>
      </p:sp>
      <p:sp>
        <p:nvSpPr>
          <p:cNvPr id="6" name="矩形 5"/>
          <p:cNvSpPr/>
          <p:nvPr/>
        </p:nvSpPr>
        <p:spPr>
          <a:xfrm>
            <a:off x="6289561" y="1277054"/>
            <a:ext cx="2816225" cy="26857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4"/>
          <p:cNvSpPr>
            <a:spLocks noChangeArrowheads="1"/>
          </p:cNvSpPr>
          <p:nvPr/>
        </p:nvSpPr>
        <p:spPr bwMode="auto">
          <a:xfrm>
            <a:off x="2015527" y="400312"/>
            <a:ext cx="519244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基于骨骼的行为识别（一）</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3"/>
          <a:stretch>
            <a:fillRect/>
          </a:stretch>
        </p:blipFill>
        <p:spPr>
          <a:xfrm>
            <a:off x="-5677" y="1277056"/>
            <a:ext cx="6295238" cy="2685714"/>
          </a:xfrm>
          <a:prstGeom prst="rect">
            <a:avLst/>
          </a:prstGeom>
        </p:spPr>
      </p:pic>
      <p:sp>
        <p:nvSpPr>
          <p:cNvPr id="11" name="矩形 14"/>
          <p:cNvSpPr>
            <a:spLocks noChangeArrowheads="1"/>
          </p:cNvSpPr>
          <p:nvPr/>
        </p:nvSpPr>
        <p:spPr bwMode="auto">
          <a:xfrm>
            <a:off x="6828947" y="4429054"/>
            <a:ext cx="1946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b="1" dirty="0">
                <a:solidFill>
                  <a:srgbClr val="FFF5E1"/>
                </a:solidFill>
                <a:effectLst>
                  <a:outerShdw blurRad="50800" dist="38100" dir="5400000" algn="t" rotWithShape="0">
                    <a:prstClr val="black">
                      <a:alpha val="40000"/>
                    </a:prstClr>
                  </a:outerShdw>
                </a:effectLst>
                <a:latin typeface="+mj-ea"/>
                <a:ea typeface="+mj-ea"/>
              </a:rPr>
              <a:t>CS:0.832 CV:0.893</a:t>
            </a:r>
            <a:endParaRPr lang="zh-CN" altLang="en-US" sz="1800" b="1" dirty="0">
              <a:solidFill>
                <a:srgbClr val="FFF5E1"/>
              </a:solidFill>
              <a:effectLst>
                <a:outerShdw blurRad="50800" dist="38100" dir="5400000" algn="t" rotWithShape="0">
                  <a:prstClr val="black">
                    <a:alpha val="40000"/>
                  </a:prstClr>
                </a:outerShdw>
              </a:effectLst>
              <a:latin typeface="+mj-ea"/>
              <a:ea typeface="+mj-ea"/>
            </a:endParaRPr>
          </a:p>
        </p:txBody>
      </p:sp>
    </p:spTree>
    <p:extLst>
      <p:ext uri="{BB962C8B-B14F-4D97-AF65-F5344CB8AC3E}">
        <p14:creationId xmlns:p14="http://schemas.microsoft.com/office/powerpoint/2010/main" val="228701132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barn(inVertical)">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anim calcmode="lin" valueType="num">
                                      <p:cBhvr>
                                        <p:cTn id="32" dur="1000" fill="hold"/>
                                        <p:tgtEl>
                                          <p:spTgt spid="11"/>
                                        </p:tgtEl>
                                        <p:attrNameLst>
                                          <p:attrName>ppt_x</p:attrName>
                                        </p:attrNameLst>
                                      </p:cBhvr>
                                      <p:tavLst>
                                        <p:tav tm="0">
                                          <p:val>
                                            <p:strVal val="#ppt_x"/>
                                          </p:val>
                                        </p:tav>
                                        <p:tav tm="100000">
                                          <p:val>
                                            <p:strVal val="#ppt_x"/>
                                          </p:val>
                                        </p:tav>
                                      </p:tavLst>
                                    </p:anim>
                                    <p:anim calcmode="lin" valueType="num">
                                      <p:cBhvr>
                                        <p:cTn id="3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12"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矩形 14"/>
          <p:cNvSpPr>
            <a:spLocks noChangeArrowheads="1"/>
          </p:cNvSpPr>
          <p:nvPr/>
        </p:nvSpPr>
        <p:spPr bwMode="auto">
          <a:xfrm>
            <a:off x="1459162" y="1538111"/>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dirty="0">
                <a:solidFill>
                  <a:srgbClr val="FFF5E1"/>
                </a:solidFill>
                <a:effectLst>
                  <a:outerShdw blurRad="50800" dist="38100" dir="5400000" algn="t" rotWithShape="0">
                    <a:prstClr val="black">
                      <a:alpha val="40000"/>
                    </a:prstClr>
                  </a:outerShdw>
                </a:effectLst>
                <a:latin typeface="+mj-ea"/>
                <a:ea typeface="+mj-ea"/>
              </a:rPr>
              <a:t>HCN</a:t>
            </a:r>
            <a:endParaRPr lang="zh-CN" altLang="en-US" sz="1800" dirty="0">
              <a:solidFill>
                <a:srgbClr val="FFF5E1"/>
              </a:solidFill>
              <a:effectLst>
                <a:outerShdw blurRad="50800" dist="38100" dir="5400000" algn="t" rotWithShape="0">
                  <a:prstClr val="black">
                    <a:alpha val="40000"/>
                  </a:prstClr>
                </a:outerShdw>
              </a:effectLst>
              <a:latin typeface="+mj-ea"/>
              <a:ea typeface="+mj-ea"/>
            </a:endParaRPr>
          </a:p>
        </p:txBody>
      </p:sp>
      <p:sp>
        <p:nvSpPr>
          <p:cNvPr id="20" name="矩形 19"/>
          <p:cNvSpPr/>
          <p:nvPr/>
        </p:nvSpPr>
        <p:spPr>
          <a:xfrm>
            <a:off x="373699" y="2015164"/>
            <a:ext cx="2613025" cy="1708160"/>
          </a:xfrm>
          <a:prstGeom prst="rect">
            <a:avLst/>
          </a:prstGeom>
        </p:spPr>
        <p:txBody>
          <a:bodyPr wrap="square">
            <a:spAutoFit/>
          </a:bodyPr>
          <a:lstStyle/>
          <a:p>
            <a:pPr>
              <a:lnSpc>
                <a:spcPct val="150000"/>
              </a:lnSpc>
            </a:pPr>
            <a:r>
              <a:rPr lang="en-US" altLang="zh-CN" sz="1400" kern="0" dirty="0">
                <a:solidFill>
                  <a:srgbClr val="FFF5E1"/>
                </a:solidFill>
                <a:cs typeface="Arial" panose="020B0604020202020204" pitchFamily="34" charset="0"/>
                <a:sym typeface="Arial" panose="020B0604020202020204" pitchFamily="34" charset="0"/>
              </a:rPr>
              <a:t>HCN</a:t>
            </a:r>
            <a:r>
              <a:rPr lang="zh-CN" altLang="en-US" sz="1400" kern="0" dirty="0">
                <a:solidFill>
                  <a:srgbClr val="FFF5E1"/>
                </a:solidFill>
                <a:cs typeface="Arial" panose="020B0604020202020204" pitchFamily="34" charset="0"/>
                <a:sym typeface="Arial" panose="020B0604020202020204" pitchFamily="34" charset="0"/>
              </a:rPr>
              <a:t>是海康威视</a:t>
            </a:r>
            <a:r>
              <a:rPr lang="en-US" altLang="zh-CN" sz="1400" kern="0" dirty="0">
                <a:solidFill>
                  <a:srgbClr val="FFF5E1"/>
                </a:solidFill>
                <a:cs typeface="Arial" panose="020B0604020202020204" pitchFamily="34" charset="0"/>
                <a:sym typeface="Arial" panose="020B0604020202020204" pitchFamily="34" charset="0"/>
              </a:rPr>
              <a:t>2018</a:t>
            </a:r>
            <a:r>
              <a:rPr lang="zh-CN" altLang="en-US" sz="1400" kern="0" dirty="0">
                <a:solidFill>
                  <a:srgbClr val="FFF5E1"/>
                </a:solidFill>
                <a:cs typeface="Arial" panose="020B0604020202020204" pitchFamily="34" charset="0"/>
                <a:sym typeface="Arial" panose="020B0604020202020204" pitchFamily="34" charset="0"/>
              </a:rPr>
              <a:t>年提出的，在</a:t>
            </a:r>
            <a:r>
              <a:rPr lang="en-US" altLang="zh-CN" sz="1400" kern="0" dirty="0">
                <a:solidFill>
                  <a:srgbClr val="FFF5E1"/>
                </a:solidFill>
                <a:cs typeface="Arial" panose="020B0604020202020204" pitchFamily="34" charset="0"/>
                <a:sym typeface="Arial" panose="020B0604020202020204" pitchFamily="34" charset="0"/>
              </a:rPr>
              <a:t>Two-Stream CNN</a:t>
            </a:r>
            <a:r>
              <a:rPr lang="zh-CN" altLang="en-US" sz="1400" kern="0" dirty="0">
                <a:solidFill>
                  <a:srgbClr val="FFF5E1"/>
                </a:solidFill>
                <a:cs typeface="Arial" panose="020B0604020202020204" pitchFamily="34" charset="0"/>
                <a:sym typeface="Arial" panose="020B0604020202020204" pitchFamily="34" charset="0"/>
              </a:rPr>
              <a:t>基础上进行改进的网络，进一步细化了双流</a:t>
            </a:r>
            <a:r>
              <a:rPr lang="en-US" altLang="zh-CN" sz="1400" kern="0" dirty="0">
                <a:solidFill>
                  <a:srgbClr val="FFF5E1"/>
                </a:solidFill>
                <a:cs typeface="Arial" panose="020B0604020202020204" pitchFamily="34" charset="0"/>
                <a:sym typeface="Arial" panose="020B0604020202020204" pitchFamily="34" charset="0"/>
              </a:rPr>
              <a:t>CNN</a:t>
            </a:r>
            <a:r>
              <a:rPr lang="zh-CN" altLang="en-US" sz="1400" kern="0">
                <a:solidFill>
                  <a:srgbClr val="FFF5E1"/>
                </a:solidFill>
                <a:cs typeface="Arial" panose="020B0604020202020204" pitchFamily="34" charset="0"/>
                <a:sym typeface="Arial" panose="020B0604020202020204" pitchFamily="34" charset="0"/>
              </a:rPr>
              <a:t>的结构。</a:t>
            </a:r>
            <a:endParaRPr lang="en-US" altLang="zh-CN" sz="1400" kern="0" dirty="0">
              <a:solidFill>
                <a:srgbClr val="FFF5E1"/>
              </a:solidFill>
              <a:cs typeface="Arial" panose="020B0604020202020204" pitchFamily="34" charset="0"/>
              <a:sym typeface="Arial" panose="020B0604020202020204" pitchFamily="34" charset="0"/>
            </a:endParaRPr>
          </a:p>
          <a:p>
            <a:pPr marL="342900" indent="-342900">
              <a:lnSpc>
                <a:spcPct val="150000"/>
              </a:lnSpc>
              <a:buAutoNum type="arabicPeriod"/>
            </a:pPr>
            <a:endParaRPr lang="en-US" altLang="zh-CN" sz="1400" kern="0" dirty="0">
              <a:solidFill>
                <a:srgbClr val="FFF5E1"/>
              </a:solidFill>
              <a:cs typeface="Arial" panose="020B0604020202020204" pitchFamily="34" charset="0"/>
              <a:sym typeface="Arial" panose="020B0604020202020204" pitchFamily="34" charset="0"/>
            </a:endParaRPr>
          </a:p>
        </p:txBody>
      </p:sp>
      <p:sp>
        <p:nvSpPr>
          <p:cNvPr id="6" name="矩形 5"/>
          <p:cNvSpPr/>
          <p:nvPr/>
        </p:nvSpPr>
        <p:spPr>
          <a:xfrm>
            <a:off x="269761" y="1364213"/>
            <a:ext cx="2816225" cy="26857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4"/>
          <p:cNvSpPr>
            <a:spLocks noChangeArrowheads="1"/>
          </p:cNvSpPr>
          <p:nvPr/>
        </p:nvSpPr>
        <p:spPr bwMode="auto">
          <a:xfrm>
            <a:off x="2057206" y="400312"/>
            <a:ext cx="510909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基于骨骼的行为识别（二）</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矩形 14"/>
          <p:cNvSpPr>
            <a:spLocks noChangeArrowheads="1"/>
          </p:cNvSpPr>
          <p:nvPr/>
        </p:nvSpPr>
        <p:spPr bwMode="auto">
          <a:xfrm>
            <a:off x="6828947" y="4429054"/>
            <a:ext cx="1946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b="1" dirty="0">
                <a:solidFill>
                  <a:srgbClr val="FFF5E1"/>
                </a:solidFill>
                <a:effectLst>
                  <a:outerShdw blurRad="50800" dist="38100" dir="5400000" algn="t" rotWithShape="0">
                    <a:prstClr val="black">
                      <a:alpha val="40000"/>
                    </a:prstClr>
                  </a:outerShdw>
                </a:effectLst>
                <a:latin typeface="+mj-ea"/>
                <a:ea typeface="+mj-ea"/>
              </a:rPr>
              <a:t>CS:0.865 CV:0.911</a:t>
            </a:r>
            <a:endParaRPr lang="zh-CN" altLang="en-US" sz="1800" b="1" dirty="0">
              <a:solidFill>
                <a:srgbClr val="FFF5E1"/>
              </a:solidFill>
              <a:effectLst>
                <a:outerShdw blurRad="50800" dist="38100" dir="5400000" algn="t" rotWithShape="0">
                  <a:prstClr val="black">
                    <a:alpha val="40000"/>
                  </a:prstClr>
                </a:outerShdw>
              </a:effectLst>
              <a:latin typeface="+mj-ea"/>
              <a:ea typeface="+mj-ea"/>
            </a:endParaRPr>
          </a:p>
        </p:txBody>
      </p:sp>
      <p:pic>
        <p:nvPicPr>
          <p:cNvPr id="2" name="图片 1"/>
          <p:cNvPicPr>
            <a:picLocks noChangeAspect="1"/>
          </p:cNvPicPr>
          <p:nvPr/>
        </p:nvPicPr>
        <p:blipFill>
          <a:blip r:embed="rId3"/>
          <a:stretch>
            <a:fillRect/>
          </a:stretch>
        </p:blipFill>
        <p:spPr>
          <a:xfrm>
            <a:off x="3075148" y="1370032"/>
            <a:ext cx="2201953" cy="2679896"/>
          </a:xfrm>
          <a:prstGeom prst="rect">
            <a:avLst/>
          </a:prstGeom>
        </p:spPr>
      </p:pic>
      <p:sp>
        <p:nvSpPr>
          <p:cNvPr id="3" name="椭圆 2"/>
          <p:cNvSpPr/>
          <p:nvPr/>
        </p:nvSpPr>
        <p:spPr>
          <a:xfrm>
            <a:off x="3379304" y="2266122"/>
            <a:ext cx="1321905" cy="25841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标注 6"/>
          <p:cNvSpPr/>
          <p:nvPr/>
        </p:nvSpPr>
        <p:spPr>
          <a:xfrm rot="5400000">
            <a:off x="5947027" y="1221641"/>
            <a:ext cx="2685712" cy="2970862"/>
          </a:xfrm>
          <a:prstGeom prst="wedgeRectCallout">
            <a:avLst>
              <a:gd name="adj1" fmla="val -12386"/>
              <a:gd name="adj2" fmla="val 87257"/>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4"/>
          <a:stretch>
            <a:fillRect/>
          </a:stretch>
        </p:blipFill>
        <p:spPr>
          <a:xfrm>
            <a:off x="5891373" y="1424617"/>
            <a:ext cx="2795427" cy="2564906"/>
          </a:xfrm>
          <a:prstGeom prst="rect">
            <a:avLst/>
          </a:prstGeom>
        </p:spPr>
      </p:pic>
    </p:spTree>
    <p:extLst>
      <p:ext uri="{BB962C8B-B14F-4D97-AF65-F5344CB8AC3E}">
        <p14:creationId xmlns:p14="http://schemas.microsoft.com/office/powerpoint/2010/main" val="103807410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矩形 14"/>
          <p:cNvSpPr>
            <a:spLocks noChangeArrowheads="1"/>
          </p:cNvSpPr>
          <p:nvPr/>
        </p:nvSpPr>
        <p:spPr bwMode="auto">
          <a:xfrm>
            <a:off x="2057208" y="400312"/>
            <a:ext cx="510909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基于骨骼的行为识别（三）</a:t>
            </a:r>
          </a:p>
        </p:txBody>
      </p:sp>
      <p:sp>
        <p:nvSpPr>
          <p:cNvPr id="11" name="矩形 14"/>
          <p:cNvSpPr>
            <a:spLocks noChangeArrowheads="1"/>
          </p:cNvSpPr>
          <p:nvPr/>
        </p:nvSpPr>
        <p:spPr bwMode="auto">
          <a:xfrm>
            <a:off x="6828947" y="4429054"/>
            <a:ext cx="1946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b="1" dirty="0">
                <a:solidFill>
                  <a:srgbClr val="FFF5E1"/>
                </a:solidFill>
                <a:effectLst>
                  <a:outerShdw blurRad="50800" dist="38100" dir="5400000" algn="t" rotWithShape="0">
                    <a:prstClr val="black">
                      <a:alpha val="40000"/>
                    </a:prstClr>
                  </a:outerShdw>
                </a:effectLst>
                <a:latin typeface="+mj-ea"/>
                <a:ea typeface="+mj-ea"/>
              </a:rPr>
              <a:t>CS:0.815 CV:0.883</a:t>
            </a:r>
            <a:endParaRPr lang="zh-CN" altLang="en-US" sz="1800" b="1" dirty="0">
              <a:solidFill>
                <a:srgbClr val="FFF5E1"/>
              </a:solidFill>
              <a:effectLst>
                <a:outerShdw blurRad="50800" dist="38100" dir="5400000" algn="t" rotWithShape="0">
                  <a:prstClr val="black">
                    <a:alpha val="40000"/>
                  </a:prstClr>
                </a:outerShdw>
              </a:effectLst>
              <a:latin typeface="+mj-ea"/>
              <a:ea typeface="+mj-ea"/>
            </a:endParaRPr>
          </a:p>
        </p:txBody>
      </p:sp>
      <p:sp>
        <p:nvSpPr>
          <p:cNvPr id="10" name="矩形 14"/>
          <p:cNvSpPr>
            <a:spLocks noChangeArrowheads="1"/>
          </p:cNvSpPr>
          <p:nvPr/>
        </p:nvSpPr>
        <p:spPr bwMode="auto">
          <a:xfrm>
            <a:off x="3313181" y="1502164"/>
            <a:ext cx="540883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dirty="0">
                <a:solidFill>
                  <a:srgbClr val="FFF5E1"/>
                </a:solidFill>
                <a:effectLst>
                  <a:outerShdw blurRad="50800" dist="38100" dir="5400000" algn="t" rotWithShape="0">
                    <a:prstClr val="black">
                      <a:alpha val="40000"/>
                    </a:prstClr>
                  </a:outerShdw>
                </a:effectLst>
                <a:latin typeface="+mj-ea"/>
                <a:ea typeface="+mj-ea"/>
              </a:rPr>
              <a:t>ST-GCN</a:t>
            </a:r>
          </a:p>
        </p:txBody>
      </p:sp>
      <p:sp>
        <p:nvSpPr>
          <p:cNvPr id="14" name="矩形 13"/>
          <p:cNvSpPr/>
          <p:nvPr/>
        </p:nvSpPr>
        <p:spPr>
          <a:xfrm>
            <a:off x="3473662" y="2004194"/>
            <a:ext cx="5573330" cy="1532151"/>
          </a:xfrm>
          <a:prstGeom prst="rect">
            <a:avLst/>
          </a:prstGeom>
        </p:spPr>
        <p:txBody>
          <a:bodyPr wrap="square">
            <a:spAutoFit/>
          </a:bodyPr>
          <a:lstStyle/>
          <a:p>
            <a:pPr>
              <a:lnSpc>
                <a:spcPct val="150000"/>
              </a:lnSpc>
            </a:pPr>
            <a:r>
              <a:rPr lang="zh-CN" altLang="en-US" sz="1600" kern="0" dirty="0">
                <a:solidFill>
                  <a:srgbClr val="FFF5E1"/>
                </a:solidFill>
                <a:cs typeface="Arial" panose="020B0604020202020204" pitchFamily="34" charset="0"/>
                <a:sym typeface="Arial" panose="020B0604020202020204" pitchFamily="34" charset="0"/>
              </a:rPr>
              <a:t>关节的空间构型及其时间动态对行为识别有很重要的意义，港中文</a:t>
            </a:r>
            <a:r>
              <a:rPr lang="en-US" altLang="zh-CN" sz="1600" kern="0" dirty="0">
                <a:solidFill>
                  <a:srgbClr val="FFF5E1"/>
                </a:solidFill>
                <a:cs typeface="Arial" panose="020B0604020202020204" pitchFamily="34" charset="0"/>
                <a:sym typeface="Arial" panose="020B0604020202020204" pitchFamily="34" charset="0"/>
              </a:rPr>
              <a:t>-</a:t>
            </a:r>
            <a:r>
              <a:rPr lang="zh-CN" altLang="en-US" sz="1600" kern="0" dirty="0">
                <a:solidFill>
                  <a:srgbClr val="FFF5E1"/>
                </a:solidFill>
                <a:cs typeface="Arial" panose="020B0604020202020204" pitchFamily="34" charset="0"/>
                <a:sym typeface="Arial" panose="020B0604020202020204" pitchFamily="34" charset="0"/>
              </a:rPr>
              <a:t>商汤科技联合实验室提出了</a:t>
            </a:r>
            <a:r>
              <a:rPr lang="en-US" altLang="zh-CN" sz="1600" kern="0" dirty="0">
                <a:solidFill>
                  <a:srgbClr val="FFF5E1"/>
                </a:solidFill>
                <a:cs typeface="Arial" panose="020B0604020202020204" pitchFamily="34" charset="0"/>
                <a:sym typeface="Arial" panose="020B0604020202020204" pitchFamily="34" charset="0"/>
              </a:rPr>
              <a:t>ST-GCN</a:t>
            </a:r>
            <a:r>
              <a:rPr lang="zh-CN" altLang="en-US" sz="1600" kern="0" dirty="0">
                <a:solidFill>
                  <a:srgbClr val="FFF5E1"/>
                </a:solidFill>
                <a:cs typeface="Arial" panose="020B0604020202020204" pitchFamily="34" charset="0"/>
                <a:sym typeface="Arial" panose="020B0604020202020204" pitchFamily="34" charset="0"/>
              </a:rPr>
              <a:t>。这种方法思路新颖，由骨架关键点之间天然的空间连接、以及在相邻帧之间时间连接构成了时空图结构。</a:t>
            </a:r>
            <a:endParaRPr lang="en-US" altLang="zh-CN" sz="1600" kern="0" dirty="0">
              <a:solidFill>
                <a:srgbClr val="FFF5E1"/>
              </a:solidFill>
              <a:cs typeface="Arial" panose="020B0604020202020204" pitchFamily="34" charset="0"/>
              <a:sym typeface="Arial" panose="020B0604020202020204" pitchFamily="34" charset="0"/>
            </a:endParaRPr>
          </a:p>
        </p:txBody>
      </p:sp>
      <p:sp>
        <p:nvSpPr>
          <p:cNvPr id="15" name="矩形 14"/>
          <p:cNvSpPr/>
          <p:nvPr/>
        </p:nvSpPr>
        <p:spPr>
          <a:xfrm>
            <a:off x="3137264" y="1355012"/>
            <a:ext cx="6006736" cy="270411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3"/>
          <a:stretch>
            <a:fillRect/>
          </a:stretch>
        </p:blipFill>
        <p:spPr>
          <a:xfrm>
            <a:off x="14201" y="1355012"/>
            <a:ext cx="3123063" cy="2704116"/>
          </a:xfrm>
          <a:prstGeom prst="rect">
            <a:avLst/>
          </a:prstGeom>
        </p:spPr>
      </p:pic>
      <p:cxnSp>
        <p:nvCxnSpPr>
          <p:cNvPr id="18" name="直接连接符 17"/>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737578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1000"/>
                                        <p:tgtEl>
                                          <p:spTgt spid="14"/>
                                        </p:tgtEl>
                                      </p:cBhvr>
                                    </p:animEffect>
                                    <p:anim calcmode="lin" valueType="num">
                                      <p:cBhvr>
                                        <p:cTn id="27" dur="1000" fill="hold"/>
                                        <p:tgtEl>
                                          <p:spTgt spid="14"/>
                                        </p:tgtEl>
                                        <p:attrNameLst>
                                          <p:attrName>ppt_x</p:attrName>
                                        </p:attrNameLst>
                                      </p:cBhvr>
                                      <p:tavLst>
                                        <p:tav tm="0">
                                          <p:val>
                                            <p:strVal val="#ppt_x"/>
                                          </p:val>
                                        </p:tav>
                                        <p:tav tm="100000">
                                          <p:val>
                                            <p:strVal val="#ppt_x"/>
                                          </p:val>
                                        </p:tav>
                                      </p:tavLst>
                                    </p:anim>
                                    <p:anim calcmode="lin" valueType="num">
                                      <p:cBhvr>
                                        <p:cTn id="28"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barn(inVertical)">
                                      <p:cBhvr>
                                        <p:cTn id="3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p:bldP spid="10" grpId="0"/>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矩形 14"/>
          <p:cNvSpPr>
            <a:spLocks noChangeArrowheads="1"/>
          </p:cNvSpPr>
          <p:nvPr/>
        </p:nvSpPr>
        <p:spPr bwMode="auto">
          <a:xfrm>
            <a:off x="2057208" y="400312"/>
            <a:ext cx="510909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基于骨骼的行为识别（三）</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矩形 14"/>
          <p:cNvSpPr>
            <a:spLocks noChangeArrowheads="1"/>
          </p:cNvSpPr>
          <p:nvPr/>
        </p:nvSpPr>
        <p:spPr bwMode="auto">
          <a:xfrm>
            <a:off x="6828947" y="4429054"/>
            <a:ext cx="1946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b="1" dirty="0">
                <a:solidFill>
                  <a:srgbClr val="FFF5E1"/>
                </a:solidFill>
                <a:effectLst>
                  <a:outerShdw blurRad="50800" dist="38100" dir="5400000" algn="t" rotWithShape="0">
                    <a:prstClr val="black">
                      <a:alpha val="40000"/>
                    </a:prstClr>
                  </a:outerShdw>
                </a:effectLst>
                <a:latin typeface="+mj-ea"/>
                <a:ea typeface="+mj-ea"/>
              </a:rPr>
              <a:t>CS:0.815 CV:0.883</a:t>
            </a:r>
            <a:endParaRPr lang="zh-CN" altLang="en-US" sz="1800" b="1" dirty="0">
              <a:solidFill>
                <a:srgbClr val="FFF5E1"/>
              </a:solidFill>
              <a:effectLst>
                <a:outerShdw blurRad="50800" dist="38100" dir="5400000" algn="t" rotWithShape="0">
                  <a:prstClr val="black">
                    <a:alpha val="40000"/>
                  </a:prstClr>
                </a:outerShdw>
              </a:effectLst>
              <a:latin typeface="+mj-ea"/>
              <a:ea typeface="+mj-ea"/>
            </a:endParaRPr>
          </a:p>
        </p:txBody>
      </p:sp>
      <p:pic>
        <p:nvPicPr>
          <p:cNvPr id="6" name="图片 5"/>
          <p:cNvPicPr>
            <a:picLocks noChangeAspect="1"/>
          </p:cNvPicPr>
          <p:nvPr/>
        </p:nvPicPr>
        <p:blipFill>
          <a:blip r:embed="rId3"/>
          <a:stretch>
            <a:fillRect/>
          </a:stretch>
        </p:blipFill>
        <p:spPr>
          <a:xfrm>
            <a:off x="16229" y="1364213"/>
            <a:ext cx="6370284" cy="2704116"/>
          </a:xfrm>
          <a:prstGeom prst="rect">
            <a:avLst/>
          </a:prstGeom>
        </p:spPr>
      </p:pic>
      <p:pic>
        <p:nvPicPr>
          <p:cNvPr id="16" name="图片 15"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86512" y="1364213"/>
            <a:ext cx="2757487" cy="2704116"/>
          </a:xfrm>
          <a:prstGeom prst="rect">
            <a:avLst/>
          </a:prstGeom>
        </p:spPr>
      </p:pic>
    </p:spTree>
    <p:extLst>
      <p:ext uri="{BB962C8B-B14F-4D97-AF65-F5344CB8AC3E}">
        <p14:creationId xmlns:p14="http://schemas.microsoft.com/office/powerpoint/2010/main" val="247991926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矩形 14"/>
          <p:cNvSpPr>
            <a:spLocks noChangeArrowheads="1"/>
          </p:cNvSpPr>
          <p:nvPr/>
        </p:nvSpPr>
        <p:spPr bwMode="auto">
          <a:xfrm>
            <a:off x="2057208" y="400312"/>
            <a:ext cx="510909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基于骨骼的行为识别（四）</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矩形 14"/>
          <p:cNvSpPr>
            <a:spLocks noChangeArrowheads="1"/>
          </p:cNvSpPr>
          <p:nvPr/>
        </p:nvSpPr>
        <p:spPr bwMode="auto">
          <a:xfrm>
            <a:off x="6828947" y="4429054"/>
            <a:ext cx="1946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b="1" dirty="0">
                <a:solidFill>
                  <a:srgbClr val="FFF5E1"/>
                </a:solidFill>
                <a:effectLst>
                  <a:outerShdw blurRad="50800" dist="38100" dir="5400000" algn="t" rotWithShape="0">
                    <a:prstClr val="black">
                      <a:alpha val="40000"/>
                    </a:prstClr>
                  </a:outerShdw>
                </a:effectLst>
                <a:latin typeface="+mj-ea"/>
                <a:ea typeface="+mj-ea"/>
              </a:rPr>
              <a:t>CS:0.899 CV:0.961</a:t>
            </a:r>
            <a:endParaRPr lang="zh-CN" altLang="en-US" sz="1800" b="1" dirty="0">
              <a:solidFill>
                <a:srgbClr val="FFF5E1"/>
              </a:solidFill>
              <a:effectLst>
                <a:outerShdw blurRad="50800" dist="38100" dir="5400000" algn="t" rotWithShape="0">
                  <a:prstClr val="black">
                    <a:alpha val="40000"/>
                  </a:prstClr>
                </a:outerShdw>
              </a:effectLst>
              <a:latin typeface="+mj-ea"/>
              <a:ea typeface="+mj-ea"/>
            </a:endParaRPr>
          </a:p>
        </p:txBody>
      </p:sp>
      <p:pic>
        <p:nvPicPr>
          <p:cNvPr id="2" name="图片 1"/>
          <p:cNvPicPr>
            <a:picLocks noChangeAspect="1"/>
          </p:cNvPicPr>
          <p:nvPr/>
        </p:nvPicPr>
        <p:blipFill>
          <a:blip r:embed="rId3"/>
          <a:stretch>
            <a:fillRect/>
          </a:stretch>
        </p:blipFill>
        <p:spPr>
          <a:xfrm>
            <a:off x="4978875" y="1212408"/>
            <a:ext cx="4165125" cy="3061570"/>
          </a:xfrm>
          <a:prstGeom prst="rect">
            <a:avLst/>
          </a:prstGeom>
        </p:spPr>
      </p:pic>
      <p:sp>
        <p:nvSpPr>
          <p:cNvPr id="7" name="矩形 14"/>
          <p:cNvSpPr>
            <a:spLocks noChangeArrowheads="1"/>
          </p:cNvSpPr>
          <p:nvPr/>
        </p:nvSpPr>
        <p:spPr bwMode="auto">
          <a:xfrm>
            <a:off x="247794" y="1429794"/>
            <a:ext cx="448328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2400" dirty="0">
                <a:solidFill>
                  <a:srgbClr val="FFF5E1"/>
                </a:solidFill>
                <a:effectLst>
                  <a:outerShdw blurRad="50800" dist="38100" dir="5400000" algn="t" rotWithShape="0">
                    <a:prstClr val="black">
                      <a:alpha val="40000"/>
                    </a:prstClr>
                  </a:outerShdw>
                </a:effectLst>
                <a:latin typeface="+mj-ea"/>
                <a:ea typeface="+mj-ea"/>
              </a:rPr>
              <a:t>DGNN</a:t>
            </a:r>
          </a:p>
        </p:txBody>
      </p:sp>
      <p:sp>
        <p:nvSpPr>
          <p:cNvPr id="8" name="矩形 7"/>
          <p:cNvSpPr/>
          <p:nvPr/>
        </p:nvSpPr>
        <p:spPr>
          <a:xfrm>
            <a:off x="336398" y="1891459"/>
            <a:ext cx="4437569" cy="2169825"/>
          </a:xfrm>
          <a:prstGeom prst="rect">
            <a:avLst/>
          </a:prstGeom>
        </p:spPr>
        <p:txBody>
          <a:bodyPr wrap="square">
            <a:spAutoFit/>
          </a:bodyPr>
          <a:lstStyle/>
          <a:p>
            <a:pPr>
              <a:lnSpc>
                <a:spcPct val="150000"/>
              </a:lnSpc>
            </a:pPr>
            <a:r>
              <a:rPr lang="zh-CN" altLang="en-US" kern="0" dirty="0">
                <a:solidFill>
                  <a:srgbClr val="FFF5E1"/>
                </a:solidFill>
                <a:cs typeface="Arial" panose="020B0604020202020204" pitchFamily="34" charset="0"/>
                <a:sym typeface="Arial" panose="020B0604020202020204" pitchFamily="34" charset="0"/>
              </a:rPr>
              <a:t>有向图神经网络是中科院自动化所在</a:t>
            </a:r>
            <a:r>
              <a:rPr lang="en-US" altLang="zh-CN" kern="0" dirty="0">
                <a:solidFill>
                  <a:srgbClr val="FFF5E1"/>
                </a:solidFill>
                <a:cs typeface="Arial" panose="020B0604020202020204" pitchFamily="34" charset="0"/>
                <a:sym typeface="Arial" panose="020B0604020202020204" pitchFamily="34" charset="0"/>
              </a:rPr>
              <a:t>2019</a:t>
            </a:r>
            <a:r>
              <a:rPr lang="zh-CN" altLang="en-US" kern="0" dirty="0">
                <a:solidFill>
                  <a:srgbClr val="FFF5E1"/>
                </a:solidFill>
                <a:cs typeface="Arial" panose="020B0604020202020204" pitchFamily="34" charset="0"/>
                <a:sym typeface="Arial" panose="020B0604020202020204" pitchFamily="34" charset="0"/>
              </a:rPr>
              <a:t>年</a:t>
            </a:r>
            <a:r>
              <a:rPr lang="en-US" altLang="zh-CN" kern="0" dirty="0">
                <a:solidFill>
                  <a:srgbClr val="FFF5E1"/>
                </a:solidFill>
                <a:cs typeface="Arial" panose="020B0604020202020204" pitchFamily="34" charset="0"/>
                <a:sym typeface="Arial" panose="020B0604020202020204" pitchFamily="34" charset="0"/>
              </a:rPr>
              <a:t>CVPR</a:t>
            </a:r>
            <a:r>
              <a:rPr lang="zh-CN" altLang="en-US" kern="0" dirty="0">
                <a:solidFill>
                  <a:srgbClr val="FFF5E1"/>
                </a:solidFill>
                <a:cs typeface="Arial" panose="020B0604020202020204" pitchFamily="34" charset="0"/>
                <a:sym typeface="Arial" panose="020B0604020202020204" pitchFamily="34" charset="0"/>
              </a:rPr>
              <a:t>上提出的新型网络。也是目前在</a:t>
            </a:r>
            <a:r>
              <a:rPr lang="en-US" altLang="zh-CN" kern="0" dirty="0">
                <a:solidFill>
                  <a:srgbClr val="FFF5E1"/>
                </a:solidFill>
                <a:cs typeface="Arial" panose="020B0604020202020204" pitchFamily="34" charset="0"/>
                <a:sym typeface="Arial" panose="020B0604020202020204" pitchFamily="34" charset="0"/>
              </a:rPr>
              <a:t>NTU RGBD</a:t>
            </a:r>
            <a:r>
              <a:rPr lang="zh-CN" altLang="en-US" kern="0" dirty="0">
                <a:solidFill>
                  <a:srgbClr val="FFF5E1"/>
                </a:solidFill>
                <a:cs typeface="Arial" panose="020B0604020202020204" pitchFamily="34" charset="0"/>
                <a:sym typeface="Arial" panose="020B0604020202020204" pitchFamily="34" charset="0"/>
              </a:rPr>
              <a:t>数据集上表现最好的模型。右图是单帧骨架的一个示意图。模型的输入分为两部分：</a:t>
            </a:r>
            <a:r>
              <a:rPr lang="en-US" altLang="zh-CN" kern="0" dirty="0">
                <a:solidFill>
                  <a:srgbClr val="FFF5E1"/>
                </a:solidFill>
                <a:cs typeface="Arial" panose="020B0604020202020204" pitchFamily="34" charset="0"/>
                <a:sym typeface="Arial" panose="020B0604020202020204" pitchFamily="34" charset="0"/>
              </a:rPr>
              <a:t>C*T*Nv</a:t>
            </a:r>
            <a:r>
              <a:rPr lang="zh-CN" altLang="en-US" kern="0" dirty="0">
                <a:solidFill>
                  <a:srgbClr val="FFF5E1"/>
                </a:solidFill>
                <a:cs typeface="Arial" panose="020B0604020202020204" pitchFamily="34" charset="0"/>
                <a:sym typeface="Arial" panose="020B0604020202020204" pitchFamily="34" charset="0"/>
              </a:rPr>
              <a:t>和</a:t>
            </a:r>
            <a:r>
              <a:rPr lang="en-US" altLang="zh-CN" kern="0" dirty="0">
                <a:solidFill>
                  <a:srgbClr val="FFF5E1"/>
                </a:solidFill>
                <a:cs typeface="Arial" panose="020B0604020202020204" pitchFamily="34" charset="0"/>
                <a:sym typeface="Arial" panose="020B0604020202020204" pitchFamily="34" charset="0"/>
              </a:rPr>
              <a:t>C*T*Ne</a:t>
            </a:r>
            <a:r>
              <a:rPr lang="zh-CN" altLang="en-US" kern="0" dirty="0">
                <a:solidFill>
                  <a:srgbClr val="FFF5E1"/>
                </a:solidFill>
                <a:cs typeface="Arial" panose="020B0604020202020204" pitchFamily="34" charset="0"/>
                <a:sym typeface="Arial" panose="020B0604020202020204" pitchFamily="34" charset="0"/>
              </a:rPr>
              <a:t>。</a:t>
            </a:r>
            <a:endParaRPr lang="en-US" altLang="zh-CN" kern="0" dirty="0">
              <a:solidFill>
                <a:srgbClr val="FFF5E1"/>
              </a:solidFill>
              <a:cs typeface="Arial" panose="020B0604020202020204" pitchFamily="34" charset="0"/>
              <a:sym typeface="Arial" panose="020B0604020202020204" pitchFamily="34" charset="0"/>
            </a:endParaRPr>
          </a:p>
        </p:txBody>
      </p:sp>
      <p:sp>
        <p:nvSpPr>
          <p:cNvPr id="9" name="矩形 8"/>
          <p:cNvSpPr/>
          <p:nvPr/>
        </p:nvSpPr>
        <p:spPr>
          <a:xfrm>
            <a:off x="0" y="1212408"/>
            <a:ext cx="4978875" cy="306157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3798281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1000"/>
                                        <p:tgtEl>
                                          <p:spTgt spid="7"/>
                                        </p:tgtEl>
                                      </p:cBhvr>
                                    </p:animEffect>
                                    <p:anim calcmode="lin" valueType="num">
                                      <p:cBhvr>
                                        <p:cTn id="27" dur="1000" fill="hold"/>
                                        <p:tgtEl>
                                          <p:spTgt spid="7"/>
                                        </p:tgtEl>
                                        <p:attrNameLst>
                                          <p:attrName>ppt_x</p:attrName>
                                        </p:attrNameLst>
                                      </p:cBhvr>
                                      <p:tavLst>
                                        <p:tav tm="0">
                                          <p:val>
                                            <p:strVal val="#ppt_x"/>
                                          </p:val>
                                        </p:tav>
                                        <p:tav tm="100000">
                                          <p:val>
                                            <p:strVal val="#ppt_x"/>
                                          </p:val>
                                        </p:tav>
                                      </p:tavLst>
                                    </p:anim>
                                    <p:anim calcmode="lin" valueType="num">
                                      <p:cBhvr>
                                        <p:cTn id="28" dur="1000" fill="hold"/>
                                        <p:tgtEl>
                                          <p:spTgt spid="7"/>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1000"/>
                                        <p:tgtEl>
                                          <p:spTgt spid="8"/>
                                        </p:tgtEl>
                                      </p:cBhvr>
                                    </p:animEffect>
                                    <p:anim calcmode="lin" valueType="num">
                                      <p:cBhvr>
                                        <p:cTn id="32" dur="1000" fill="hold"/>
                                        <p:tgtEl>
                                          <p:spTgt spid="8"/>
                                        </p:tgtEl>
                                        <p:attrNameLst>
                                          <p:attrName>ppt_x</p:attrName>
                                        </p:attrNameLst>
                                      </p:cBhvr>
                                      <p:tavLst>
                                        <p:tav tm="0">
                                          <p:val>
                                            <p:strVal val="#ppt_x"/>
                                          </p:val>
                                        </p:tav>
                                        <p:tav tm="100000">
                                          <p:val>
                                            <p:strVal val="#ppt_x"/>
                                          </p:val>
                                        </p:tav>
                                      </p:tavLst>
                                    </p:anim>
                                    <p:anim calcmode="lin" valueType="num">
                                      <p:cBhvr>
                                        <p:cTn id="3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矩形 14"/>
          <p:cNvSpPr>
            <a:spLocks noChangeArrowheads="1"/>
          </p:cNvSpPr>
          <p:nvPr/>
        </p:nvSpPr>
        <p:spPr bwMode="auto">
          <a:xfrm>
            <a:off x="2057208" y="400312"/>
            <a:ext cx="510909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基于骨骼的行为识别（四）</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矩形 14"/>
          <p:cNvSpPr>
            <a:spLocks noChangeArrowheads="1"/>
          </p:cNvSpPr>
          <p:nvPr/>
        </p:nvSpPr>
        <p:spPr bwMode="auto">
          <a:xfrm>
            <a:off x="6828947" y="4429054"/>
            <a:ext cx="1946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b="1" dirty="0">
                <a:solidFill>
                  <a:srgbClr val="FFF5E1"/>
                </a:solidFill>
                <a:effectLst>
                  <a:outerShdw blurRad="50800" dist="38100" dir="5400000" algn="t" rotWithShape="0">
                    <a:prstClr val="black">
                      <a:alpha val="40000"/>
                    </a:prstClr>
                  </a:outerShdw>
                </a:effectLst>
                <a:latin typeface="+mj-ea"/>
                <a:ea typeface="+mj-ea"/>
              </a:rPr>
              <a:t>CS:0.899 CV:0.961</a:t>
            </a:r>
            <a:endParaRPr lang="zh-CN" altLang="en-US" sz="1800" b="1" dirty="0">
              <a:solidFill>
                <a:srgbClr val="FFF5E1"/>
              </a:solidFill>
              <a:effectLst>
                <a:outerShdw blurRad="50800" dist="38100" dir="5400000" algn="t" rotWithShape="0">
                  <a:prstClr val="black">
                    <a:alpha val="40000"/>
                  </a:prstClr>
                </a:outerShdw>
              </a:effectLst>
              <a:latin typeface="+mj-ea"/>
              <a:ea typeface="+mj-ea"/>
            </a:endParaRPr>
          </a:p>
        </p:txBody>
      </p:sp>
      <p:pic>
        <p:nvPicPr>
          <p:cNvPr id="7" name="图片 6"/>
          <p:cNvPicPr/>
          <p:nvPr/>
        </p:nvPicPr>
        <p:blipFill>
          <a:blip r:embed="rId3"/>
          <a:stretch>
            <a:fillRect/>
          </a:stretch>
        </p:blipFill>
        <p:spPr>
          <a:xfrm>
            <a:off x="5538160" y="1261736"/>
            <a:ext cx="2994706" cy="2799548"/>
          </a:xfrm>
          <a:prstGeom prst="rect">
            <a:avLst/>
          </a:prstGeom>
        </p:spPr>
      </p:pic>
      <p:sp>
        <p:nvSpPr>
          <p:cNvPr id="8" name="矩形 7"/>
          <p:cNvSpPr/>
          <p:nvPr/>
        </p:nvSpPr>
        <p:spPr>
          <a:xfrm>
            <a:off x="836461" y="1189548"/>
            <a:ext cx="4437569" cy="465640"/>
          </a:xfrm>
          <a:prstGeom prst="rect">
            <a:avLst/>
          </a:prstGeom>
        </p:spPr>
        <p:txBody>
          <a:bodyPr wrap="square">
            <a:spAutoFit/>
          </a:bodyPr>
          <a:lstStyle/>
          <a:p>
            <a:pPr>
              <a:lnSpc>
                <a:spcPct val="150000"/>
              </a:lnSpc>
            </a:pPr>
            <a:r>
              <a:rPr lang="zh-CN" altLang="en-US" kern="0" dirty="0">
                <a:solidFill>
                  <a:srgbClr val="FFF5E1"/>
                </a:solidFill>
                <a:cs typeface="Arial" panose="020B0604020202020204" pitchFamily="34" charset="0"/>
                <a:sym typeface="Arial" panose="020B0604020202020204" pitchFamily="34" charset="0"/>
              </a:rPr>
              <a:t>论文设计了关联矩阵</a:t>
            </a:r>
            <a:r>
              <a:rPr lang="en-US" altLang="zh-CN" kern="0" dirty="0">
                <a:solidFill>
                  <a:srgbClr val="FFF5E1"/>
                </a:solidFill>
                <a:cs typeface="Arial" panose="020B0604020202020204" pitchFamily="34" charset="0"/>
                <a:sym typeface="Arial" panose="020B0604020202020204" pitchFamily="34" charset="0"/>
              </a:rPr>
              <a:t>A:</a:t>
            </a:r>
          </a:p>
        </p:txBody>
      </p:sp>
      <mc:AlternateContent xmlns:mc="http://schemas.openxmlformats.org/markup-compatibility/2006" xmlns:a14="http://schemas.microsoft.com/office/drawing/2010/main">
        <mc:Choice Requires="a14">
          <p:sp>
            <p:nvSpPr>
              <p:cNvPr id="3" name="矩形 2"/>
              <p:cNvSpPr/>
              <p:nvPr/>
            </p:nvSpPr>
            <p:spPr>
              <a:xfrm>
                <a:off x="836461" y="1768588"/>
                <a:ext cx="3510641" cy="42479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sz="2000" i="1" smtClean="0">
                              <a:solidFill>
                                <a:schemeClr val="bg1"/>
                              </a:solidFill>
                              <a:latin typeface="Cambria Math" panose="02040503050406030204" pitchFamily="18" charset="0"/>
                            </a:rPr>
                          </m:ctrlPr>
                        </m:sSubPr>
                        <m:e>
                          <m:r>
                            <a:rPr lang="zh-CN" altLang="en-US" sz="2000" i="1">
                              <a:solidFill>
                                <a:schemeClr val="bg1"/>
                              </a:solidFill>
                              <a:latin typeface="Cambria Math" panose="02040503050406030204" pitchFamily="18" charset="0"/>
                            </a:rPr>
                            <m:t>𝐴</m:t>
                          </m:r>
                        </m:e>
                        <m:sub>
                          <m:r>
                            <a:rPr lang="zh-CN" altLang="en-US" sz="2000" i="1">
                              <a:solidFill>
                                <a:schemeClr val="bg1"/>
                              </a:solidFill>
                              <a:latin typeface="Cambria Math" panose="02040503050406030204" pitchFamily="18" charset="0"/>
                            </a:rPr>
                            <m:t>𝑖𝑗</m:t>
                          </m:r>
                        </m:sub>
                      </m:sSub>
                      <m:r>
                        <a:rPr lang="zh-CN" altLang="en-US" sz="2000" i="0">
                          <a:solidFill>
                            <a:schemeClr val="bg1"/>
                          </a:solidFill>
                          <a:latin typeface="Cambria Math" panose="02040503050406030204" pitchFamily="18" charset="0"/>
                        </a:rPr>
                        <m:t>, </m:t>
                      </m:r>
                      <m:r>
                        <a:rPr lang="zh-CN" altLang="en-US" sz="2000" i="1">
                          <a:solidFill>
                            <a:schemeClr val="bg1"/>
                          </a:solidFill>
                          <a:latin typeface="Cambria Math" panose="02040503050406030204" pitchFamily="18" charset="0"/>
                        </a:rPr>
                        <m:t>𝑖</m:t>
                      </m:r>
                      <m:r>
                        <a:rPr lang="zh-CN" altLang="en-US" sz="2000" i="0">
                          <a:solidFill>
                            <a:schemeClr val="bg1"/>
                          </a:solidFill>
                          <a:latin typeface="Cambria Math" panose="02040503050406030204" pitchFamily="18" charset="0"/>
                        </a:rPr>
                        <m:t>=1,…, </m:t>
                      </m:r>
                      <m:r>
                        <a:rPr lang="zh-CN" altLang="en-US" sz="2000" i="1">
                          <a:solidFill>
                            <a:schemeClr val="bg1"/>
                          </a:solidFill>
                          <a:latin typeface="Cambria Math" panose="02040503050406030204" pitchFamily="18" charset="0"/>
                        </a:rPr>
                        <m:t>𝑁𝑣</m:t>
                      </m:r>
                      <m:r>
                        <a:rPr lang="zh-CN" altLang="en-US" sz="2000" i="0">
                          <a:solidFill>
                            <a:schemeClr val="bg1"/>
                          </a:solidFill>
                          <a:latin typeface="Cambria Math" panose="02040503050406030204" pitchFamily="18" charset="0"/>
                        </a:rPr>
                        <m:t>;</m:t>
                      </m:r>
                      <m:r>
                        <a:rPr lang="zh-CN" altLang="en-US" sz="2000" i="1">
                          <a:solidFill>
                            <a:schemeClr val="bg1"/>
                          </a:solidFill>
                          <a:latin typeface="Cambria Math" panose="02040503050406030204" pitchFamily="18" charset="0"/>
                        </a:rPr>
                        <m:t>𝑗</m:t>
                      </m:r>
                      <m:r>
                        <a:rPr lang="zh-CN" altLang="en-US" sz="2000" i="0">
                          <a:solidFill>
                            <a:schemeClr val="bg1"/>
                          </a:solidFill>
                          <a:latin typeface="Cambria Math" panose="02040503050406030204" pitchFamily="18" charset="0"/>
                        </a:rPr>
                        <m:t>=1,…, </m:t>
                      </m:r>
                      <m:r>
                        <a:rPr lang="zh-CN" altLang="en-US" sz="2000" i="1">
                          <a:solidFill>
                            <a:schemeClr val="bg1"/>
                          </a:solidFill>
                          <a:latin typeface="Cambria Math" panose="02040503050406030204" pitchFamily="18" charset="0"/>
                        </a:rPr>
                        <m:t>𝑁𝑒</m:t>
                      </m:r>
                      <m:r>
                        <a:rPr lang="zh-CN" altLang="en-US" sz="2000" i="0">
                          <a:solidFill>
                            <a:schemeClr val="bg1"/>
                          </a:solidFill>
                          <a:latin typeface="Cambria Math" panose="02040503050406030204" pitchFamily="18" charset="0"/>
                        </a:rPr>
                        <m:t>;</m:t>
                      </m:r>
                    </m:oMath>
                  </m:oMathPara>
                </a14:m>
                <a:endParaRPr lang="zh-CN" altLang="en-US" sz="2000" dirty="0">
                  <a:solidFill>
                    <a:schemeClr val="bg1"/>
                  </a:solidFill>
                </a:endParaRPr>
              </a:p>
            </p:txBody>
          </p:sp>
        </mc:Choice>
        <mc:Fallback xmlns="">
          <p:sp>
            <p:nvSpPr>
              <p:cNvPr id="3" name="矩形 2"/>
              <p:cNvSpPr>
                <a:spLocks noRot="1" noChangeAspect="1" noMove="1" noResize="1" noEditPoints="1" noAdjustHandles="1" noChangeArrowheads="1" noChangeShapeType="1" noTextEdit="1"/>
              </p:cNvSpPr>
              <p:nvPr/>
            </p:nvSpPr>
            <p:spPr>
              <a:xfrm>
                <a:off x="836461" y="1768588"/>
                <a:ext cx="3510641" cy="424796"/>
              </a:xfrm>
              <a:prstGeom prst="rect">
                <a:avLst/>
              </a:prstGeom>
              <a:blipFill>
                <a:blip r:embed="rId4"/>
                <a:stretch>
                  <a:fillRect b="-10000"/>
                </a:stretch>
              </a:blipFill>
            </p:spPr>
            <p:txBody>
              <a:bodyPr/>
              <a:lstStyle/>
              <a:p>
                <a:r>
                  <a:rPr lang="zh-CN" altLang="en-US">
                    <a:noFill/>
                  </a:rPr>
                  <a:t> </a:t>
                </a:r>
              </a:p>
            </p:txBody>
          </p:sp>
        </mc:Fallback>
      </mc:AlternateContent>
      <p:sp>
        <p:nvSpPr>
          <p:cNvPr id="10" name="矩形 9"/>
          <p:cNvSpPr/>
          <p:nvPr/>
        </p:nvSpPr>
        <p:spPr>
          <a:xfrm>
            <a:off x="836461" y="2306784"/>
            <a:ext cx="4437569" cy="2169825"/>
          </a:xfrm>
          <a:prstGeom prst="rect">
            <a:avLst/>
          </a:prstGeom>
        </p:spPr>
        <p:txBody>
          <a:bodyPr wrap="square">
            <a:spAutoFit/>
          </a:bodyPr>
          <a:lstStyle/>
          <a:p>
            <a:pPr marL="342900" indent="-342900">
              <a:lnSpc>
                <a:spcPct val="150000"/>
              </a:lnSpc>
              <a:buAutoNum type="arabicPeriod"/>
            </a:pPr>
            <a:r>
              <a:rPr lang="zh-CN" altLang="en-US" kern="0" dirty="0">
                <a:solidFill>
                  <a:srgbClr val="FFF5E1"/>
                </a:solidFill>
                <a:cs typeface="Arial" panose="020B0604020202020204" pitchFamily="34" charset="0"/>
                <a:sym typeface="Arial" panose="020B0604020202020204" pitchFamily="34" charset="0"/>
              </a:rPr>
              <a:t>如果</a:t>
            </a:r>
            <a:r>
              <a:rPr lang="en-US" altLang="zh-CN" kern="0" dirty="0">
                <a:solidFill>
                  <a:srgbClr val="FFF5E1"/>
                </a:solidFill>
                <a:cs typeface="Arial" panose="020B0604020202020204" pitchFamily="34" charset="0"/>
                <a:sym typeface="Arial" panose="020B0604020202020204" pitchFamily="34" charset="0"/>
              </a:rPr>
              <a:t>Vi</a:t>
            </a:r>
            <a:r>
              <a:rPr lang="zh-CN" altLang="en-US" kern="0" dirty="0">
                <a:solidFill>
                  <a:srgbClr val="FFF5E1"/>
                </a:solidFill>
                <a:cs typeface="Arial" panose="020B0604020202020204" pitchFamily="34" charset="0"/>
                <a:sym typeface="Arial" panose="020B0604020202020204" pitchFamily="34" charset="0"/>
              </a:rPr>
              <a:t>是</a:t>
            </a:r>
            <a:r>
              <a:rPr lang="en-US" altLang="zh-CN" kern="0" dirty="0">
                <a:solidFill>
                  <a:srgbClr val="FFF5E1"/>
                </a:solidFill>
                <a:cs typeface="Arial" panose="020B0604020202020204" pitchFamily="34" charset="0"/>
                <a:sym typeface="Arial" panose="020B0604020202020204" pitchFamily="34" charset="0"/>
              </a:rPr>
              <a:t>Ej</a:t>
            </a:r>
            <a:r>
              <a:rPr lang="zh-CN" altLang="en-US" kern="0" dirty="0">
                <a:solidFill>
                  <a:srgbClr val="FFF5E1"/>
                </a:solidFill>
                <a:cs typeface="Arial" panose="020B0604020202020204" pitchFamily="34" charset="0"/>
                <a:sym typeface="Arial" panose="020B0604020202020204" pitchFamily="34" charset="0"/>
              </a:rPr>
              <a:t>的源顶点，那么</a:t>
            </a:r>
            <a:r>
              <a:rPr lang="en-US" altLang="zh-CN" kern="0" dirty="0">
                <a:solidFill>
                  <a:srgbClr val="FFF5E1"/>
                </a:solidFill>
                <a:cs typeface="Arial" panose="020B0604020202020204" pitchFamily="34" charset="0"/>
                <a:sym typeface="Arial" panose="020B0604020202020204" pitchFamily="34" charset="0"/>
              </a:rPr>
              <a:t>Aij=-1</a:t>
            </a:r>
            <a:r>
              <a:rPr lang="zh-CN" altLang="en-US" kern="0" dirty="0">
                <a:solidFill>
                  <a:srgbClr val="FFF5E1"/>
                </a:solidFill>
                <a:cs typeface="Arial" panose="020B0604020202020204" pitchFamily="34" charset="0"/>
                <a:sym typeface="Arial" panose="020B0604020202020204" pitchFamily="34" charset="0"/>
              </a:rPr>
              <a:t>；</a:t>
            </a:r>
            <a:endParaRPr lang="en-US" altLang="zh-CN" kern="0" dirty="0">
              <a:solidFill>
                <a:srgbClr val="FFF5E1"/>
              </a:solidFill>
              <a:cs typeface="Arial" panose="020B0604020202020204" pitchFamily="34" charset="0"/>
              <a:sym typeface="Arial" panose="020B0604020202020204" pitchFamily="34" charset="0"/>
            </a:endParaRPr>
          </a:p>
          <a:p>
            <a:pPr marL="342900" indent="-342900">
              <a:lnSpc>
                <a:spcPct val="150000"/>
              </a:lnSpc>
              <a:buAutoNum type="arabicPeriod"/>
            </a:pPr>
            <a:r>
              <a:rPr lang="zh-CN" altLang="en-US" kern="0" dirty="0">
                <a:solidFill>
                  <a:srgbClr val="FFF5E1"/>
                </a:solidFill>
                <a:cs typeface="Arial" panose="020B0604020202020204" pitchFamily="34" charset="0"/>
                <a:sym typeface="Arial" panose="020B0604020202020204" pitchFamily="34" charset="0"/>
              </a:rPr>
              <a:t>如果</a:t>
            </a:r>
            <a:r>
              <a:rPr lang="en-US" altLang="zh-CN" kern="0" dirty="0">
                <a:solidFill>
                  <a:srgbClr val="FFF5E1"/>
                </a:solidFill>
                <a:cs typeface="Arial" panose="020B0604020202020204" pitchFamily="34" charset="0"/>
                <a:sym typeface="Arial" panose="020B0604020202020204" pitchFamily="34" charset="0"/>
              </a:rPr>
              <a:t>Vi</a:t>
            </a:r>
            <a:r>
              <a:rPr lang="zh-CN" altLang="en-US" kern="0" dirty="0">
                <a:solidFill>
                  <a:srgbClr val="FFF5E1"/>
                </a:solidFill>
                <a:cs typeface="Arial" panose="020B0604020202020204" pitchFamily="34" charset="0"/>
                <a:sym typeface="Arial" panose="020B0604020202020204" pitchFamily="34" charset="0"/>
              </a:rPr>
              <a:t>是</a:t>
            </a:r>
            <a:r>
              <a:rPr lang="en-US" altLang="zh-CN" kern="0" dirty="0">
                <a:solidFill>
                  <a:srgbClr val="FFF5E1"/>
                </a:solidFill>
                <a:cs typeface="Arial" panose="020B0604020202020204" pitchFamily="34" charset="0"/>
                <a:sym typeface="Arial" panose="020B0604020202020204" pitchFamily="34" charset="0"/>
              </a:rPr>
              <a:t>Ej</a:t>
            </a:r>
            <a:r>
              <a:rPr lang="zh-CN" altLang="en-US" kern="0" dirty="0">
                <a:solidFill>
                  <a:srgbClr val="FFF5E1"/>
                </a:solidFill>
                <a:cs typeface="Arial" panose="020B0604020202020204" pitchFamily="34" charset="0"/>
                <a:sym typeface="Arial" panose="020B0604020202020204" pitchFamily="34" charset="0"/>
              </a:rPr>
              <a:t>的目标顶点，那么</a:t>
            </a:r>
            <a:r>
              <a:rPr lang="en-US" altLang="zh-CN" kern="0" dirty="0">
                <a:solidFill>
                  <a:srgbClr val="FFF5E1"/>
                </a:solidFill>
                <a:cs typeface="Arial" panose="020B0604020202020204" pitchFamily="34" charset="0"/>
                <a:sym typeface="Arial" panose="020B0604020202020204" pitchFamily="34" charset="0"/>
              </a:rPr>
              <a:t>Aij=1</a:t>
            </a:r>
            <a:r>
              <a:rPr lang="zh-CN" altLang="en-US" kern="0" dirty="0">
                <a:solidFill>
                  <a:srgbClr val="FFF5E1"/>
                </a:solidFill>
                <a:cs typeface="Arial" panose="020B0604020202020204" pitchFamily="34" charset="0"/>
                <a:sym typeface="Arial" panose="020B0604020202020204" pitchFamily="34" charset="0"/>
              </a:rPr>
              <a:t>；</a:t>
            </a:r>
            <a:endParaRPr lang="en-US" altLang="zh-CN" kern="0" dirty="0">
              <a:solidFill>
                <a:srgbClr val="FFF5E1"/>
              </a:solidFill>
              <a:cs typeface="Arial" panose="020B0604020202020204" pitchFamily="34" charset="0"/>
              <a:sym typeface="Arial" panose="020B0604020202020204" pitchFamily="34" charset="0"/>
            </a:endParaRPr>
          </a:p>
          <a:p>
            <a:pPr>
              <a:lnSpc>
                <a:spcPct val="150000"/>
              </a:lnSpc>
            </a:pPr>
            <a:r>
              <a:rPr lang="zh-CN" altLang="en-US" kern="0" dirty="0">
                <a:solidFill>
                  <a:srgbClr val="FFF5E1"/>
                </a:solidFill>
                <a:cs typeface="Arial" panose="020B0604020202020204" pitchFamily="34" charset="0"/>
                <a:sym typeface="Arial" panose="020B0604020202020204" pitchFamily="34" charset="0"/>
              </a:rPr>
              <a:t>为了将关联矩阵中的源顶点和目标顶点分开，与</a:t>
            </a:r>
            <a:r>
              <a:rPr lang="en-US" altLang="zh-CN" kern="0" dirty="0">
                <a:solidFill>
                  <a:srgbClr val="FFF5E1"/>
                </a:solidFill>
                <a:cs typeface="Arial" panose="020B0604020202020204" pitchFamily="34" charset="0"/>
                <a:sym typeface="Arial" panose="020B0604020202020204" pitchFamily="34" charset="0"/>
              </a:rPr>
              <a:t>A</a:t>
            </a:r>
            <a:r>
              <a:rPr lang="zh-CN" altLang="en-US" kern="0" dirty="0">
                <a:solidFill>
                  <a:srgbClr val="FFF5E1"/>
                </a:solidFill>
                <a:cs typeface="Arial" panose="020B0604020202020204" pitchFamily="34" charset="0"/>
                <a:sym typeface="Arial" panose="020B0604020202020204" pitchFamily="34" charset="0"/>
              </a:rPr>
              <a:t>矩阵相似，作者又设计了两个矩阵：源头关联矩阵和目标关联矩阵。</a:t>
            </a:r>
          </a:p>
        </p:txBody>
      </p:sp>
    </p:spTree>
    <p:extLst>
      <p:ext uri="{BB962C8B-B14F-4D97-AF65-F5344CB8AC3E}">
        <p14:creationId xmlns:p14="http://schemas.microsoft.com/office/powerpoint/2010/main" val="102772531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anim calcmode="lin" valueType="num">
                                      <p:cBhvr>
                                        <p:cTn id="30" dur="1000" fill="hold"/>
                                        <p:tgtEl>
                                          <p:spTgt spid="10"/>
                                        </p:tgtEl>
                                        <p:attrNameLst>
                                          <p:attrName>ppt_x</p:attrName>
                                        </p:attrNameLst>
                                      </p:cBhvr>
                                      <p:tavLst>
                                        <p:tav tm="0">
                                          <p:val>
                                            <p:strVal val="#ppt_x"/>
                                          </p:val>
                                        </p:tav>
                                        <p:tav tm="100000">
                                          <p:val>
                                            <p:strVal val="#ppt_x"/>
                                          </p:val>
                                        </p:tav>
                                      </p:tavLst>
                                    </p:anim>
                                    <p:anim calcmode="lin" valueType="num">
                                      <p:cBhvr>
                                        <p:cTn id="3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p:bldP spid="8" grpId="0"/>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框 44">
            <a:extLst>
              <a:ext uri="{FF2B5EF4-FFF2-40B4-BE49-F238E27FC236}">
                <a16:creationId xmlns:a16="http://schemas.microsoft.com/office/drawing/2014/main" id="{38EDA0AB-F8D5-422A-A614-FD241877755F}"/>
              </a:ext>
            </a:extLst>
          </p:cNvPr>
          <p:cNvSpPr txBox="1"/>
          <p:nvPr/>
        </p:nvSpPr>
        <p:spPr>
          <a:xfrm>
            <a:off x="533908" y="1150943"/>
            <a:ext cx="757735" cy="1200329"/>
          </a:xfrm>
          <a:prstGeom prst="rect">
            <a:avLst/>
          </a:prstGeom>
          <a:noFill/>
        </p:spPr>
        <p:txBody>
          <a:bodyPr wrap="square" rtlCol="0">
            <a:spAutoFit/>
          </a:bodyPr>
          <a:lstStyle/>
          <a:p>
            <a:pPr algn="ctr"/>
            <a:r>
              <a:rPr lang="zh-CN" altLang="en-US" sz="3600" dirty="0">
                <a:solidFill>
                  <a:srgbClr val="FFF5E1"/>
                </a:solidFill>
                <a:effectLst>
                  <a:outerShdw blurRad="50800" dist="38100" dir="5400000" algn="t" rotWithShape="0">
                    <a:prstClr val="black">
                      <a:alpha val="40000"/>
                    </a:prstClr>
                  </a:outerShdw>
                </a:effectLst>
                <a:latin typeface="方正大黑简体" panose="03000509000000000000" pitchFamily="65" charset="-122"/>
                <a:ea typeface="方正大黑简体" panose="03000509000000000000" pitchFamily="65" charset="-122"/>
              </a:rPr>
              <a:t>目录</a:t>
            </a:r>
            <a:endParaRPr lang="en-US" altLang="zh-CN" sz="3600" dirty="0">
              <a:solidFill>
                <a:srgbClr val="FFF5E1"/>
              </a:solidFill>
              <a:effectLst>
                <a:outerShdw blurRad="50800" dist="38100" dir="5400000" algn="t" rotWithShape="0">
                  <a:prstClr val="black">
                    <a:alpha val="40000"/>
                  </a:prstClr>
                </a:outerShdw>
              </a:effectLst>
              <a:latin typeface="方正大黑简体" panose="03000509000000000000" pitchFamily="65" charset="-122"/>
              <a:ea typeface="方正大黑简体" panose="03000509000000000000" pitchFamily="65" charset="-122"/>
            </a:endParaRPr>
          </a:p>
        </p:txBody>
      </p:sp>
      <p:sp>
        <p:nvSpPr>
          <p:cNvPr id="108" name="TextBox 13"/>
          <p:cNvSpPr txBox="1"/>
          <p:nvPr/>
        </p:nvSpPr>
        <p:spPr>
          <a:xfrm>
            <a:off x="2467390" y="1568704"/>
            <a:ext cx="1053722" cy="707886"/>
          </a:xfrm>
          <a:prstGeom prst="rect">
            <a:avLst/>
          </a:prstGeom>
          <a:noFill/>
        </p:spPr>
        <p:txBody>
          <a:bodyPr wrap="square" rtlCol="0">
            <a:spAutoFit/>
          </a:bodyPr>
          <a:lstStyle/>
          <a:p>
            <a:pPr defTabSz="1217554">
              <a:defRPr/>
            </a:pPr>
            <a:r>
              <a:rPr lang="en-US" altLang="zh-CN" sz="4000" kern="0" dirty="0">
                <a:solidFill>
                  <a:srgbClr val="FFFFFF"/>
                </a:solidFill>
                <a:latin typeface="Arial" panose="020B0604020202020204" pitchFamily="34" charset="0"/>
                <a:ea typeface="微软雅黑" panose="020B0503020204020204" pitchFamily="34" charset="-122"/>
                <a:sym typeface="Arial" panose="020B0604020202020204" pitchFamily="34" charset="0"/>
              </a:rPr>
              <a:t>01</a:t>
            </a:r>
            <a:endParaRPr lang="en-US" sz="4000"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15" name="Straight Connector 46"/>
          <p:cNvCxnSpPr/>
          <p:nvPr/>
        </p:nvCxnSpPr>
        <p:spPr>
          <a:xfrm>
            <a:off x="3339450" y="1634647"/>
            <a:ext cx="0" cy="576000"/>
          </a:xfrm>
          <a:prstGeom prst="line">
            <a:avLst/>
          </a:prstGeom>
          <a:noFill/>
          <a:ln w="19050" cap="flat" cmpd="sng" algn="ctr">
            <a:solidFill>
              <a:srgbClr val="FDFDFD"/>
            </a:solidFill>
            <a:prstDash val="solid"/>
          </a:ln>
          <a:effectLst/>
        </p:spPr>
      </p:cxnSp>
      <p:sp>
        <p:nvSpPr>
          <p:cNvPr id="5" name="矩形 4"/>
          <p:cNvSpPr/>
          <p:nvPr/>
        </p:nvSpPr>
        <p:spPr>
          <a:xfrm>
            <a:off x="3521112" y="1661037"/>
            <a:ext cx="4572000" cy="523220"/>
          </a:xfrm>
          <a:prstGeom prst="rect">
            <a:avLst/>
          </a:prstGeom>
        </p:spPr>
        <p:txBody>
          <a:bodyPr>
            <a:spAutoFit/>
          </a:bodyPr>
          <a:lstStyle/>
          <a:p>
            <a:pPr defTabSz="1216756">
              <a:spcBef>
                <a:spcPct val="20000"/>
              </a:spcBef>
              <a:defRPr/>
            </a:pPr>
            <a:r>
              <a:rPr lang="zh-CN" altLang="en-US" sz="2800" dirty="0">
                <a:solidFill>
                  <a:srgbClr val="FDFDFD"/>
                </a:solidFill>
                <a:latin typeface="Arial" panose="020B0604020202020204" pitchFamily="34" charset="0"/>
                <a:ea typeface="微软雅黑" panose="020B0503020204020204" pitchFamily="34" charset="-122"/>
                <a:sym typeface="Arial" panose="020B0604020202020204" pitchFamily="34" charset="0"/>
              </a:rPr>
              <a:t>研究背景</a:t>
            </a:r>
            <a:endParaRPr lang="en-US" altLang="zh-CN" sz="2800" dirty="0">
              <a:solidFill>
                <a:srgbClr val="FDFDFD"/>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TextBox 13"/>
          <p:cNvSpPr txBox="1"/>
          <p:nvPr/>
        </p:nvSpPr>
        <p:spPr>
          <a:xfrm>
            <a:off x="2467390" y="2549779"/>
            <a:ext cx="1053722" cy="707886"/>
          </a:xfrm>
          <a:prstGeom prst="rect">
            <a:avLst/>
          </a:prstGeom>
          <a:noFill/>
        </p:spPr>
        <p:txBody>
          <a:bodyPr wrap="square" rtlCol="0">
            <a:spAutoFit/>
          </a:bodyPr>
          <a:lstStyle/>
          <a:p>
            <a:pPr defTabSz="1217554">
              <a:defRPr/>
            </a:pPr>
            <a:r>
              <a:rPr lang="en-US" altLang="zh-CN" sz="4000" kern="0" dirty="0">
                <a:solidFill>
                  <a:srgbClr val="FFFFFF"/>
                </a:solidFill>
                <a:latin typeface="Arial" panose="020B0604020202020204" pitchFamily="34" charset="0"/>
                <a:ea typeface="微软雅黑" panose="020B0503020204020204" pitchFamily="34" charset="-122"/>
                <a:sym typeface="Arial" panose="020B0604020202020204" pitchFamily="34" charset="0"/>
              </a:rPr>
              <a:t>02</a:t>
            </a:r>
            <a:endParaRPr lang="en-US" sz="4000"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7" name="Straight Connector 46"/>
          <p:cNvCxnSpPr/>
          <p:nvPr/>
        </p:nvCxnSpPr>
        <p:spPr>
          <a:xfrm>
            <a:off x="3339450" y="2615722"/>
            <a:ext cx="0" cy="576000"/>
          </a:xfrm>
          <a:prstGeom prst="line">
            <a:avLst/>
          </a:prstGeom>
          <a:noFill/>
          <a:ln w="19050" cap="flat" cmpd="sng" algn="ctr">
            <a:solidFill>
              <a:srgbClr val="FDFDFD"/>
            </a:solidFill>
            <a:prstDash val="solid"/>
          </a:ln>
          <a:effectLst/>
        </p:spPr>
      </p:cxnSp>
      <p:sp>
        <p:nvSpPr>
          <p:cNvPr id="18" name="矩形 17"/>
          <p:cNvSpPr/>
          <p:nvPr/>
        </p:nvSpPr>
        <p:spPr>
          <a:xfrm>
            <a:off x="3521112" y="2642112"/>
            <a:ext cx="4572000" cy="523220"/>
          </a:xfrm>
          <a:prstGeom prst="rect">
            <a:avLst/>
          </a:prstGeom>
        </p:spPr>
        <p:txBody>
          <a:bodyPr>
            <a:spAutoFit/>
          </a:bodyPr>
          <a:lstStyle/>
          <a:p>
            <a:pPr defTabSz="1216756">
              <a:spcBef>
                <a:spcPct val="20000"/>
              </a:spcBef>
              <a:defRPr/>
            </a:pPr>
            <a:r>
              <a:rPr lang="zh-CN" altLang="en-US" sz="2800" dirty="0">
                <a:solidFill>
                  <a:srgbClr val="FDFDFD"/>
                </a:solidFill>
                <a:latin typeface="Arial" panose="020B0604020202020204" pitchFamily="34" charset="0"/>
                <a:ea typeface="微软雅黑" panose="020B0503020204020204" pitchFamily="34" charset="-122"/>
                <a:sym typeface="Arial" panose="020B0604020202020204" pitchFamily="34" charset="0"/>
              </a:rPr>
              <a:t>相关论文</a:t>
            </a:r>
            <a:endParaRPr lang="en-US" altLang="zh-CN" sz="2800" dirty="0">
              <a:solidFill>
                <a:srgbClr val="FDFDFD"/>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68453763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45"/>
                                        </p:tgtEl>
                                        <p:attrNameLst>
                                          <p:attrName>style.visibility</p:attrName>
                                        </p:attrNameLst>
                                      </p:cBhvr>
                                      <p:to>
                                        <p:strVal val="visible"/>
                                      </p:to>
                                    </p:set>
                                    <p:anim calcmode="lin" valueType="num">
                                      <p:cBhvr>
                                        <p:cTn id="7" dur="500" fill="hold"/>
                                        <p:tgtEl>
                                          <p:spTgt spid="4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5"/>
                                        </p:tgtEl>
                                        <p:attrNameLst>
                                          <p:attrName>ppt_y</p:attrName>
                                        </p:attrNameLst>
                                      </p:cBhvr>
                                      <p:tavLst>
                                        <p:tav tm="0">
                                          <p:val>
                                            <p:strVal val="#ppt_y"/>
                                          </p:val>
                                        </p:tav>
                                        <p:tav tm="100000">
                                          <p:val>
                                            <p:strVal val="#ppt_y"/>
                                          </p:val>
                                        </p:tav>
                                      </p:tavLst>
                                    </p:anim>
                                    <p:anim calcmode="lin" valueType="num">
                                      <p:cBhvr>
                                        <p:cTn id="9" dur="500" fill="hold"/>
                                        <p:tgtEl>
                                          <p:spTgt spid="4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5"/>
                                        </p:tgtEl>
                                      </p:cBhvr>
                                    </p:animEffect>
                                  </p:childTnLst>
                                </p:cTn>
                              </p:par>
                            </p:childTnLst>
                          </p:cTn>
                        </p:par>
                      </p:childTnLst>
                    </p:cTn>
                  </p:par>
                  <p:par>
                    <p:cTn id="12" fill="hold">
                      <p:stCondLst>
                        <p:cond delay="indefinite"/>
                      </p:stCondLst>
                      <p:childTnLst>
                        <p:par>
                          <p:cTn id="13" fill="hold">
                            <p:stCondLst>
                              <p:cond delay="0"/>
                            </p:stCondLst>
                            <p:childTnLst>
                              <p:par>
                                <p:cTn id="14" presetID="26" presetClass="emph" presetSubtype="0" fill="hold" grpId="1" nodeType="clickEffect">
                                  <p:stCondLst>
                                    <p:cond delay="0"/>
                                  </p:stCondLst>
                                  <p:iterate type="lt">
                                    <p:tmPct val="0"/>
                                  </p:iterate>
                                  <p:childTnLst>
                                    <p:animEffect transition="out" filter="fade">
                                      <p:cBhvr>
                                        <p:cTn id="15" dur="500" tmFilter="0, 0; .2, .5; .8, .5; 1, 0"/>
                                        <p:tgtEl>
                                          <p:spTgt spid="45"/>
                                        </p:tgtEl>
                                      </p:cBhvr>
                                    </p:animEffect>
                                    <p:animScale>
                                      <p:cBhvr>
                                        <p:cTn id="16" dur="250" autoRev="1" fill="hold"/>
                                        <p:tgtEl>
                                          <p:spTgt spid="4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5"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矩形 14"/>
          <p:cNvSpPr>
            <a:spLocks noChangeArrowheads="1"/>
          </p:cNvSpPr>
          <p:nvPr/>
        </p:nvSpPr>
        <p:spPr bwMode="auto">
          <a:xfrm>
            <a:off x="2057208" y="400312"/>
            <a:ext cx="510909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基于骨骼的行为识别（四）</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矩形 14"/>
          <p:cNvSpPr>
            <a:spLocks noChangeArrowheads="1"/>
          </p:cNvSpPr>
          <p:nvPr/>
        </p:nvSpPr>
        <p:spPr bwMode="auto">
          <a:xfrm>
            <a:off x="6828947" y="4429054"/>
            <a:ext cx="1946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b="1" dirty="0">
                <a:solidFill>
                  <a:srgbClr val="FFF5E1"/>
                </a:solidFill>
                <a:effectLst>
                  <a:outerShdw blurRad="50800" dist="38100" dir="5400000" algn="t" rotWithShape="0">
                    <a:prstClr val="black">
                      <a:alpha val="40000"/>
                    </a:prstClr>
                  </a:outerShdw>
                </a:effectLst>
                <a:latin typeface="+mj-ea"/>
                <a:ea typeface="+mj-ea"/>
              </a:rPr>
              <a:t>CS:0.899 CV:0.961</a:t>
            </a:r>
            <a:endParaRPr lang="zh-CN" altLang="en-US" sz="1800" b="1" dirty="0">
              <a:solidFill>
                <a:srgbClr val="FFF5E1"/>
              </a:solidFill>
              <a:effectLst>
                <a:outerShdw blurRad="50800" dist="38100" dir="5400000" algn="t" rotWithShape="0">
                  <a:prstClr val="black">
                    <a:alpha val="40000"/>
                  </a:prstClr>
                </a:outerShdw>
              </a:effectLst>
              <a:latin typeface="+mj-ea"/>
              <a:ea typeface="+mj-ea"/>
            </a:endParaRPr>
          </a:p>
        </p:txBody>
      </p:sp>
      <p:pic>
        <p:nvPicPr>
          <p:cNvPr id="3" name="图片 2"/>
          <p:cNvPicPr>
            <a:picLocks noChangeAspect="1"/>
          </p:cNvPicPr>
          <p:nvPr/>
        </p:nvPicPr>
        <p:blipFill>
          <a:blip r:embed="rId3"/>
          <a:stretch>
            <a:fillRect/>
          </a:stretch>
        </p:blipFill>
        <p:spPr>
          <a:xfrm>
            <a:off x="5849978" y="1292330"/>
            <a:ext cx="2925336" cy="3136724"/>
          </a:xfrm>
          <a:prstGeom prst="rect">
            <a:avLst/>
          </a:prstGeom>
        </p:spPr>
      </p:pic>
      <mc:AlternateContent xmlns:mc="http://schemas.openxmlformats.org/markup-compatibility/2006" xmlns:a14="http://schemas.microsoft.com/office/drawing/2010/main">
        <mc:Choice Requires="a14">
          <p:sp>
            <p:nvSpPr>
              <p:cNvPr id="8" name="矩形 7"/>
              <p:cNvSpPr/>
              <p:nvPr/>
            </p:nvSpPr>
            <p:spPr>
              <a:xfrm>
                <a:off x="778655" y="1784147"/>
                <a:ext cx="4437569" cy="2153090"/>
              </a:xfrm>
              <a:prstGeom prst="rect">
                <a:avLst/>
              </a:prstGeom>
            </p:spPr>
            <p:txBody>
              <a:bodyPr wrap="square">
                <a:spAutoFit/>
              </a:bodyPr>
              <a:lstStyle/>
              <a:p>
                <a:pPr>
                  <a:lnSpc>
                    <a:spcPct val="150000"/>
                  </a:lnSpc>
                </a:pPr>
                <a:r>
                  <a:rPr lang="zh-CN" altLang="en-US" sz="2000" kern="0" dirty="0">
                    <a:solidFill>
                      <a:srgbClr val="FFF5E1"/>
                    </a:solidFill>
                    <a:cs typeface="Arial" panose="020B0604020202020204" pitchFamily="34" charset="0"/>
                    <a:sym typeface="Arial" panose="020B0604020202020204" pitchFamily="34" charset="0"/>
                  </a:rPr>
                  <a:t>顶点的输入部分是</a:t>
                </a:r>
                <a14:m>
                  <m:oMath xmlns:m="http://schemas.openxmlformats.org/officeDocument/2006/math">
                    <m:sSub>
                      <m:sSubPr>
                        <m:ctrlP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𝑓</m:t>
                        </m:r>
                      </m:e>
                      <m:sub>
                        <m:r>
                          <m:rPr>
                            <m:sty m:val="p"/>
                          </m:rP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v</m:t>
                        </m:r>
                      </m:sub>
                    </m:sSub>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𝐶</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𝑇</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sSub>
                      <m:sSubPr>
                        <m:ctrlP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𝑁</m:t>
                        </m:r>
                      </m:e>
                      <m:sub>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𝑣</m:t>
                        </m:r>
                      </m:sub>
                    </m:sSub>
                  </m:oMath>
                </a14:m>
                <a:endParaRPr lang="en-US" altLang="zh-CN" sz="2000" kern="0" dirty="0">
                  <a:solidFill>
                    <a:srgbClr val="FFF5E1"/>
                  </a:solidFill>
                  <a:cs typeface="Arial" panose="020B0604020202020204" pitchFamily="34" charset="0"/>
                  <a:sym typeface="Arial" panose="020B0604020202020204" pitchFamily="34" charset="0"/>
                </a:endParaRPr>
              </a:p>
              <a:p>
                <a:pPr>
                  <a:lnSpc>
                    <a:spcPct val="150000"/>
                  </a:lnSpc>
                </a:pPr>
                <a:r>
                  <a:rPr lang="zh-CN" altLang="en-US" sz="2000" kern="0" dirty="0">
                    <a:solidFill>
                      <a:srgbClr val="FFF5E1"/>
                    </a:solidFill>
                    <a:cs typeface="Arial" panose="020B0604020202020204" pitchFamily="34" charset="0"/>
                    <a:sym typeface="Arial" panose="020B0604020202020204" pitchFamily="34" charset="0"/>
                  </a:rPr>
                  <a:t>边缘的输入部分是</a:t>
                </a:r>
                <a14:m>
                  <m:oMath xmlns:m="http://schemas.openxmlformats.org/officeDocument/2006/math">
                    <m:sSub>
                      <m:sSubPr>
                        <m:ctrlP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𝑓</m:t>
                        </m:r>
                      </m:e>
                      <m:sub>
                        <m:r>
                          <m:rPr>
                            <m:sty m:val="p"/>
                          </m:rP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e</m:t>
                        </m:r>
                      </m:sub>
                    </m:sSub>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𝐶</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𝑇</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sSub>
                      <m:sSubPr>
                        <m:ctrlP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𝑁</m:t>
                        </m:r>
                      </m:e>
                      <m:sub>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𝑒</m:t>
                        </m:r>
                      </m:sub>
                    </m:sSub>
                  </m:oMath>
                </a14:m>
                <a:endParaRPr lang="en-US" altLang="zh-CN" sz="2000" kern="0" dirty="0">
                  <a:solidFill>
                    <a:srgbClr val="FFF5E1"/>
                  </a:solidFill>
                  <a:cs typeface="Arial" panose="020B0604020202020204" pitchFamily="34" charset="0"/>
                  <a:sym typeface="Arial" panose="020B0604020202020204" pitchFamily="34" charset="0"/>
                </a:endParaRPr>
              </a:p>
              <a:p>
                <a:pPr>
                  <a:lnSpc>
                    <a:spcPct val="150000"/>
                  </a:lnSpc>
                </a:pPr>
                <a:r>
                  <a:rPr lang="zh-CN" altLang="en-US" sz="2000" kern="0" dirty="0">
                    <a:solidFill>
                      <a:srgbClr val="FFF5E1"/>
                    </a:solidFill>
                    <a:cs typeface="Arial" panose="020B0604020202020204" pitchFamily="34" charset="0"/>
                    <a:sym typeface="Arial" panose="020B0604020202020204" pitchFamily="34" charset="0"/>
                  </a:rPr>
                  <a:t>顶点的更新函数为：</a:t>
                </a:r>
                <a:endParaRPr lang="en-US" altLang="zh-CN" sz="2000" kern="0" dirty="0">
                  <a:solidFill>
                    <a:srgbClr val="FFF5E1"/>
                  </a:solidFill>
                  <a:cs typeface="Arial" panose="020B0604020202020204" pitchFamily="34" charset="0"/>
                  <a:sym typeface="Arial" panose="020B0604020202020204" pitchFamily="34" charset="0"/>
                </a:endParaRPr>
              </a:p>
              <a:p>
                <a:pPr>
                  <a:lnSpc>
                    <a:spcPct val="150000"/>
                  </a:lnSpc>
                </a:pPr>
                <a14:m>
                  <m:oMathPara xmlns:m="http://schemas.openxmlformats.org/officeDocument/2006/math">
                    <m:oMathParaPr>
                      <m:jc m:val="centerGroup"/>
                    </m:oMathParaPr>
                    <m:oMath xmlns:m="http://schemas.openxmlformats.org/officeDocument/2006/math">
                      <m:sSubSup>
                        <m:sSubSupPr>
                          <m:ctrlPr>
                            <a:rPr lang="en-US" altLang="zh-CN" sz="240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ctrlPr>
                        </m:sSubSupPr>
                        <m:e>
                          <m:r>
                            <m:rPr>
                              <m:sty m:val="p"/>
                            </m:rP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t>f</m:t>
                          </m:r>
                        </m:e>
                        <m: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𝑣</m:t>
                          </m:r>
                        </m:sub>
                        <m:sup>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m:t>
                          </m:r>
                        </m:sup>
                      </m:sSubSup>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m:t>
                      </m:r>
                      <m:sSub>
                        <m:sSubPr>
                          <m:ctrlP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𝐻</m:t>
                          </m:r>
                        </m:e>
                        <m: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𝑣</m:t>
                          </m:r>
                        </m:sub>
                      </m:s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m:t>
                      </m:r>
                      <m:sSub>
                        <m:sSubPr>
                          <m:ctrlP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𝑓</m:t>
                          </m:r>
                        </m:e>
                        <m: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𝑣</m:t>
                          </m:r>
                        </m:sub>
                      </m:s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 </m:t>
                      </m:r>
                      <m:sSub>
                        <m:sSubPr>
                          <m:ctrlP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𝑓</m:t>
                          </m:r>
                        </m:e>
                        <m: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𝑒</m:t>
                          </m:r>
                        </m:sub>
                      </m:sSub>
                      <m:sSup>
                        <m:sSupPr>
                          <m:ctrlP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ctrlPr>
                        </m:sSupPr>
                        <m:e>
                          <m:sSup>
                            <m:sSupPr>
                              <m:ctrlP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ctrlPr>
                            </m:sSupPr>
                            <m:e>
                              <m:acc>
                                <m:accPr>
                                  <m:chr m:val="̃"/>
                                  <m:ctrlPr>
                                    <a:rPr lang="en-US" altLang="zh-CN" sz="2400" b="0" i="1" kern="0" smtClean="0">
                                      <a:solidFill>
                                        <a:srgbClr val="FFF5E1"/>
                                      </a:solidFill>
                                      <a:latin typeface="Cambria Math" panose="02040503050406030204" pitchFamily="18" charset="0"/>
                                      <a:sym typeface="Arial" panose="020B0604020202020204" pitchFamily="34" charset="0"/>
                                    </a:rPr>
                                  </m:ctrlPr>
                                </m:accPr>
                                <m:e>
                                  <m:r>
                                    <a:rPr lang="en-US" altLang="zh-CN" sz="2400" b="0" i="1" kern="0" smtClean="0">
                                      <a:solidFill>
                                        <a:srgbClr val="FFF5E1"/>
                                      </a:solidFill>
                                      <a:latin typeface="Cambria Math" panose="02040503050406030204" pitchFamily="18" charset="0"/>
                                      <a:sym typeface="Arial" panose="020B0604020202020204" pitchFamily="34" charset="0"/>
                                    </a:rPr>
                                    <m:t>𝐴</m:t>
                                  </m:r>
                                </m:e>
                              </m:acc>
                            </m:e>
                            <m:sup>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𝑠</m:t>
                              </m:r>
                            </m:sup>
                          </m:sSup>
                        </m:e>
                        <m:sup>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𝑇</m:t>
                          </m:r>
                        </m:sup>
                      </m:sSup>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m:t>
                      </m:r>
                      <m:sSub>
                        <m:sSubPr>
                          <m:ctrlP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t>𝑓</m:t>
                          </m:r>
                        </m:e>
                        <m:sub>
                          <m: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t>𝑒</m:t>
                          </m:r>
                        </m:sub>
                      </m:sSub>
                      <m:sSup>
                        <m:sSupPr>
                          <m:ctrlP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pPr>
                        <m:e>
                          <m:sSup>
                            <m:sSupPr>
                              <m:ctrlPr>
                                <a:rPr lang="en-US" altLang="zh-CN" sz="240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ctrlPr>
                            </m:sSupPr>
                            <m:e>
                              <m:acc>
                                <m:accPr>
                                  <m:chr m:val="̃"/>
                                  <m:ctrlPr>
                                    <a:rPr lang="en-US" altLang="zh-CN" sz="2400" i="1" kern="0">
                                      <a:solidFill>
                                        <a:srgbClr val="FFF5E1"/>
                                      </a:solidFill>
                                      <a:latin typeface="Cambria Math" panose="02040503050406030204" pitchFamily="18" charset="0"/>
                                      <a:sym typeface="Arial" panose="020B0604020202020204" pitchFamily="34" charset="0"/>
                                    </a:rPr>
                                  </m:ctrlPr>
                                </m:accPr>
                                <m:e>
                                  <m:r>
                                    <a:rPr lang="en-US" altLang="zh-CN" sz="2400" i="1" kern="0">
                                      <a:solidFill>
                                        <a:srgbClr val="FFF5E1"/>
                                      </a:solidFill>
                                      <a:latin typeface="Cambria Math" panose="02040503050406030204" pitchFamily="18" charset="0"/>
                                      <a:sym typeface="Arial" panose="020B0604020202020204" pitchFamily="34" charset="0"/>
                                    </a:rPr>
                                    <m:t>𝐴</m:t>
                                  </m:r>
                                </m:e>
                              </m:acc>
                            </m:e>
                            <m:sup>
                              <m:r>
                                <a:rPr lang="en-US" altLang="zh-CN" sz="2400" b="0" i="1" kern="0" smtClean="0">
                                  <a:solidFill>
                                    <a:srgbClr val="FFF5E1"/>
                                  </a:solidFill>
                                  <a:latin typeface="Cambria Math" panose="02040503050406030204" pitchFamily="18" charset="0"/>
                                  <a:sym typeface="Arial" panose="020B0604020202020204" pitchFamily="34" charset="0"/>
                                </a:rPr>
                                <m:t>𝑡</m:t>
                              </m:r>
                            </m:sup>
                          </m:sSup>
                        </m:e>
                        <m:sup>
                          <m: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t>𝑇</m:t>
                          </m:r>
                        </m:sup>
                      </m:sSup>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m:t>
                      </m:r>
                    </m:oMath>
                  </m:oMathPara>
                </a14:m>
                <a:endParaRPr lang="en-US" altLang="zh-CN" sz="2400" kern="0" dirty="0">
                  <a:solidFill>
                    <a:srgbClr val="FFF5E1"/>
                  </a:solidFill>
                  <a:cs typeface="Arial" panose="020B0604020202020204" pitchFamily="34" charset="0"/>
                  <a:sym typeface="Arial" panose="020B0604020202020204" pitchFamily="34" charset="0"/>
                </a:endParaRPr>
              </a:p>
            </p:txBody>
          </p:sp>
        </mc:Choice>
        <mc:Fallback xmlns="">
          <p:sp>
            <p:nvSpPr>
              <p:cNvPr id="8" name="矩形 7"/>
              <p:cNvSpPr>
                <a:spLocks noRot="1" noChangeAspect="1" noMove="1" noResize="1" noEditPoints="1" noAdjustHandles="1" noChangeArrowheads="1" noChangeShapeType="1" noTextEdit="1"/>
              </p:cNvSpPr>
              <p:nvPr/>
            </p:nvSpPr>
            <p:spPr>
              <a:xfrm>
                <a:off x="778655" y="1784147"/>
                <a:ext cx="4437569" cy="2153090"/>
              </a:xfrm>
              <a:prstGeom prst="rect">
                <a:avLst/>
              </a:prstGeom>
              <a:blipFill>
                <a:blip r:embed="rId4"/>
                <a:stretch>
                  <a:fillRect l="-151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8949415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矩形 14"/>
          <p:cNvSpPr>
            <a:spLocks noChangeArrowheads="1"/>
          </p:cNvSpPr>
          <p:nvPr/>
        </p:nvSpPr>
        <p:spPr bwMode="auto">
          <a:xfrm>
            <a:off x="2057208" y="400312"/>
            <a:ext cx="510909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基于骨骼的行为识别（四）</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矩形 14"/>
          <p:cNvSpPr>
            <a:spLocks noChangeArrowheads="1"/>
          </p:cNvSpPr>
          <p:nvPr/>
        </p:nvSpPr>
        <p:spPr bwMode="auto">
          <a:xfrm>
            <a:off x="6828947" y="4429054"/>
            <a:ext cx="1946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b="1" dirty="0">
                <a:solidFill>
                  <a:srgbClr val="FFF5E1"/>
                </a:solidFill>
                <a:effectLst>
                  <a:outerShdw blurRad="50800" dist="38100" dir="5400000" algn="t" rotWithShape="0">
                    <a:prstClr val="black">
                      <a:alpha val="40000"/>
                    </a:prstClr>
                  </a:outerShdw>
                </a:effectLst>
                <a:latin typeface="+mj-ea"/>
                <a:ea typeface="+mj-ea"/>
              </a:rPr>
              <a:t>CS:0.899 CV:0.961</a:t>
            </a:r>
            <a:endParaRPr lang="zh-CN" altLang="en-US" sz="1800" b="1" dirty="0">
              <a:solidFill>
                <a:srgbClr val="FFF5E1"/>
              </a:solidFill>
              <a:effectLst>
                <a:outerShdw blurRad="50800" dist="38100" dir="5400000" algn="t" rotWithShape="0">
                  <a:prstClr val="black">
                    <a:alpha val="40000"/>
                  </a:prstClr>
                </a:outerShdw>
              </a:effectLst>
              <a:latin typeface="+mj-ea"/>
              <a:ea typeface="+mj-ea"/>
            </a:endParaRPr>
          </a:p>
        </p:txBody>
      </p:sp>
      <p:pic>
        <p:nvPicPr>
          <p:cNvPr id="3" name="图片 2"/>
          <p:cNvPicPr>
            <a:picLocks noChangeAspect="1"/>
          </p:cNvPicPr>
          <p:nvPr/>
        </p:nvPicPr>
        <p:blipFill>
          <a:blip r:embed="rId3"/>
          <a:stretch>
            <a:fillRect/>
          </a:stretch>
        </p:blipFill>
        <p:spPr>
          <a:xfrm>
            <a:off x="5708523" y="1186817"/>
            <a:ext cx="3066791" cy="3242237"/>
          </a:xfrm>
          <a:prstGeom prst="rect">
            <a:avLst/>
          </a:prstGeom>
        </p:spPr>
      </p:pic>
      <mc:AlternateContent xmlns:mc="http://schemas.openxmlformats.org/markup-compatibility/2006" xmlns:a14="http://schemas.microsoft.com/office/drawing/2010/main">
        <mc:Choice Requires="a14">
          <p:sp>
            <p:nvSpPr>
              <p:cNvPr id="7" name="矩形 6"/>
              <p:cNvSpPr/>
              <p:nvPr/>
            </p:nvSpPr>
            <p:spPr>
              <a:xfrm>
                <a:off x="792941" y="1731390"/>
                <a:ext cx="4437569" cy="2117118"/>
              </a:xfrm>
              <a:prstGeom prst="rect">
                <a:avLst/>
              </a:prstGeom>
            </p:spPr>
            <p:txBody>
              <a:bodyPr wrap="square">
                <a:spAutoFit/>
              </a:bodyPr>
              <a:lstStyle/>
              <a:p>
                <a:pPr>
                  <a:lnSpc>
                    <a:spcPct val="150000"/>
                  </a:lnSpc>
                </a:pPr>
                <a:r>
                  <a:rPr lang="zh-CN" altLang="en-US" sz="2000" kern="0" dirty="0">
                    <a:solidFill>
                      <a:srgbClr val="FFF5E1"/>
                    </a:solidFill>
                    <a:cs typeface="Arial" panose="020B0604020202020204" pitchFamily="34" charset="0"/>
                    <a:sym typeface="Arial" panose="020B0604020202020204" pitchFamily="34" charset="0"/>
                  </a:rPr>
                  <a:t>顶点的输入部分是</a:t>
                </a:r>
                <a14:m>
                  <m:oMath xmlns:m="http://schemas.openxmlformats.org/officeDocument/2006/math">
                    <m:sSub>
                      <m:sSubPr>
                        <m:ctrlP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𝑓</m:t>
                        </m:r>
                      </m:e>
                      <m:sub>
                        <m:r>
                          <m:rPr>
                            <m:sty m:val="p"/>
                          </m:rP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v</m:t>
                        </m:r>
                      </m:sub>
                    </m:sSub>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𝐶</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𝑇</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sSub>
                      <m:sSubPr>
                        <m:ctrlP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𝑁</m:t>
                        </m:r>
                      </m:e>
                      <m:sub>
                        <m:r>
                          <a:rPr lang="en-US" altLang="zh-CN" sz="20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𝑣</m:t>
                        </m:r>
                      </m:sub>
                    </m:sSub>
                  </m:oMath>
                </a14:m>
                <a:endParaRPr lang="en-US" altLang="zh-CN" sz="2000" kern="0" dirty="0">
                  <a:solidFill>
                    <a:srgbClr val="FFF5E1"/>
                  </a:solidFill>
                  <a:cs typeface="Arial" panose="020B0604020202020204" pitchFamily="34" charset="0"/>
                  <a:sym typeface="Arial" panose="020B0604020202020204" pitchFamily="34" charset="0"/>
                </a:endParaRPr>
              </a:p>
              <a:p>
                <a:pPr>
                  <a:lnSpc>
                    <a:spcPct val="150000"/>
                  </a:lnSpc>
                </a:pPr>
                <a:r>
                  <a:rPr lang="zh-CN" altLang="en-US" sz="2000" kern="0" dirty="0">
                    <a:solidFill>
                      <a:srgbClr val="FFF5E1"/>
                    </a:solidFill>
                    <a:cs typeface="Arial" panose="020B0604020202020204" pitchFamily="34" charset="0"/>
                    <a:sym typeface="Arial" panose="020B0604020202020204" pitchFamily="34" charset="0"/>
                  </a:rPr>
                  <a:t>边缘的输入部分是</a:t>
                </a:r>
                <a14:m>
                  <m:oMath xmlns:m="http://schemas.openxmlformats.org/officeDocument/2006/math">
                    <m:sSub>
                      <m:sSubPr>
                        <m:ctrlP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𝑓</m:t>
                        </m:r>
                      </m:e>
                      <m:sub>
                        <m:r>
                          <m:rPr>
                            <m:sty m:val="p"/>
                          </m:rPr>
                          <a:rPr lang="en-US" altLang="zh-CN" sz="200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e</m:t>
                        </m:r>
                      </m:sub>
                    </m:sSub>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𝐶</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𝑇</m:t>
                    </m:r>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m:t>
                    </m:r>
                    <m:sSub>
                      <m:sSubPr>
                        <m:ctrlP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000" i="1" kern="0">
                            <a:solidFill>
                              <a:srgbClr val="FFF5E1"/>
                            </a:solidFill>
                            <a:latin typeface="Cambria Math" panose="02040503050406030204" pitchFamily="18" charset="0"/>
                            <a:cs typeface="Arial" panose="020B0604020202020204" pitchFamily="34" charset="0"/>
                            <a:sym typeface="Arial" panose="020B0604020202020204" pitchFamily="34" charset="0"/>
                          </a:rPr>
                          <m:t>𝑁</m:t>
                        </m:r>
                      </m:e>
                      <m:sub>
                        <m:r>
                          <a:rPr lang="en-US" altLang="zh-CN" sz="20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𝑒</m:t>
                        </m:r>
                      </m:sub>
                    </m:sSub>
                  </m:oMath>
                </a14:m>
                <a:endParaRPr lang="en-US" altLang="zh-CN" sz="2000" kern="0" dirty="0">
                  <a:solidFill>
                    <a:srgbClr val="FFF5E1"/>
                  </a:solidFill>
                  <a:cs typeface="Arial" panose="020B0604020202020204" pitchFamily="34" charset="0"/>
                  <a:sym typeface="Arial" panose="020B0604020202020204" pitchFamily="34" charset="0"/>
                </a:endParaRPr>
              </a:p>
              <a:p>
                <a:pPr>
                  <a:lnSpc>
                    <a:spcPct val="150000"/>
                  </a:lnSpc>
                </a:pPr>
                <a:r>
                  <a:rPr lang="zh-CN" altLang="en-US" sz="2000" kern="0" dirty="0">
                    <a:solidFill>
                      <a:srgbClr val="FFF5E1"/>
                    </a:solidFill>
                    <a:cs typeface="Arial" panose="020B0604020202020204" pitchFamily="34" charset="0"/>
                    <a:sym typeface="Arial" panose="020B0604020202020204" pitchFamily="34" charset="0"/>
                  </a:rPr>
                  <a:t>边缘的更新函数为：</a:t>
                </a:r>
                <a:endParaRPr lang="en-US" altLang="zh-CN" sz="2000" kern="0" dirty="0">
                  <a:solidFill>
                    <a:srgbClr val="FFF5E1"/>
                  </a:solidFill>
                  <a:cs typeface="Arial" panose="020B0604020202020204" pitchFamily="34" charset="0"/>
                  <a:sym typeface="Arial" panose="020B0604020202020204" pitchFamily="34" charset="0"/>
                </a:endParaRPr>
              </a:p>
              <a:p>
                <a:pPr>
                  <a:lnSpc>
                    <a:spcPct val="150000"/>
                  </a:lnSpc>
                </a:pPr>
                <a14:m>
                  <m:oMathPara xmlns:m="http://schemas.openxmlformats.org/officeDocument/2006/math">
                    <m:oMathParaPr>
                      <m:jc m:val="centerGroup"/>
                    </m:oMathParaPr>
                    <m:oMath xmlns:m="http://schemas.openxmlformats.org/officeDocument/2006/math">
                      <m:sSubSup>
                        <m:sSubSupPr>
                          <m:ctrlPr>
                            <a:rPr lang="en-US" altLang="zh-CN" sz="240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ctrlPr>
                        </m:sSubSupPr>
                        <m:e>
                          <m:r>
                            <m:rPr>
                              <m:sty m:val="p"/>
                            </m:rP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t>f</m:t>
                          </m:r>
                        </m:e>
                        <m: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𝑒</m:t>
                          </m:r>
                        </m:sub>
                        <m:sup>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m:t>
                          </m:r>
                        </m:sup>
                      </m:sSubSup>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m:t>
                      </m:r>
                      <m:sSub>
                        <m:sSubPr>
                          <m:ctrlP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𝐻</m:t>
                          </m:r>
                        </m:e>
                        <m: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𝑒</m:t>
                          </m:r>
                        </m:sub>
                      </m:s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m:t>
                      </m:r>
                      <m:sSub>
                        <m:sSubPr>
                          <m:ctrlP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𝑓</m:t>
                          </m:r>
                        </m:e>
                        <m: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𝑒</m:t>
                          </m:r>
                        </m:sub>
                      </m:s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 </m:t>
                      </m:r>
                      <m:sSub>
                        <m:sSubPr>
                          <m:ctrlP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𝑓</m:t>
                          </m:r>
                        </m:e>
                        <m: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𝑣</m:t>
                          </m:r>
                        </m:sub>
                      </m:sSub>
                      <m:sSup>
                        <m:sSupPr>
                          <m:ctrlP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pPr>
                        <m:e>
                          <m:acc>
                            <m:accPr>
                              <m:chr m:val="̃"/>
                              <m:ctrlPr>
                                <a:rPr lang="en-US" altLang="zh-CN" sz="2400" i="1" kern="0">
                                  <a:solidFill>
                                    <a:srgbClr val="FFF5E1"/>
                                  </a:solidFill>
                                  <a:latin typeface="Cambria Math" panose="02040503050406030204" pitchFamily="18" charset="0"/>
                                  <a:sym typeface="Arial" panose="020B0604020202020204" pitchFamily="34" charset="0"/>
                                </a:rPr>
                              </m:ctrlPr>
                            </m:accPr>
                            <m:e>
                              <m:r>
                                <a:rPr lang="en-US" altLang="zh-CN" sz="2400" i="1" kern="0">
                                  <a:solidFill>
                                    <a:srgbClr val="FFF5E1"/>
                                  </a:solidFill>
                                  <a:latin typeface="Cambria Math" panose="02040503050406030204" pitchFamily="18" charset="0"/>
                                  <a:sym typeface="Arial" panose="020B0604020202020204" pitchFamily="34" charset="0"/>
                                </a:rPr>
                                <m:t>𝐴</m:t>
                              </m:r>
                            </m:e>
                          </m:acc>
                        </m:e>
                        <m:sup>
                          <m: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t>𝑠</m:t>
                          </m:r>
                        </m:sup>
                      </m:sSup>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m:t>
                      </m:r>
                      <m:sSub>
                        <m:sSubPr>
                          <m:ctrlP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bPr>
                        <m:e>
                          <m: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t>𝑓</m:t>
                          </m:r>
                        </m:e>
                        <m:sub>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𝑣</m:t>
                          </m:r>
                        </m:sub>
                      </m:sSub>
                      <m:sSup>
                        <m:sSupPr>
                          <m:ctrlPr>
                            <a:rPr lang="en-US" altLang="zh-CN" sz="2400" i="1" kern="0">
                              <a:solidFill>
                                <a:srgbClr val="FFF5E1"/>
                              </a:solidFill>
                              <a:latin typeface="Cambria Math" panose="02040503050406030204" pitchFamily="18" charset="0"/>
                              <a:cs typeface="Arial" panose="020B0604020202020204" pitchFamily="34" charset="0"/>
                              <a:sym typeface="Arial" panose="020B0604020202020204" pitchFamily="34" charset="0"/>
                            </a:rPr>
                          </m:ctrlPr>
                        </m:sSupPr>
                        <m:e>
                          <m:acc>
                            <m:accPr>
                              <m:chr m:val="̃"/>
                              <m:ctrlPr>
                                <a:rPr lang="en-US" altLang="zh-CN" sz="2400" i="1" kern="0">
                                  <a:solidFill>
                                    <a:srgbClr val="FFF5E1"/>
                                  </a:solidFill>
                                  <a:latin typeface="Cambria Math" panose="02040503050406030204" pitchFamily="18" charset="0"/>
                                  <a:sym typeface="Arial" panose="020B0604020202020204" pitchFamily="34" charset="0"/>
                                </a:rPr>
                              </m:ctrlPr>
                            </m:accPr>
                            <m:e>
                              <m:r>
                                <a:rPr lang="en-US" altLang="zh-CN" sz="2400" i="1" kern="0">
                                  <a:solidFill>
                                    <a:srgbClr val="FFF5E1"/>
                                  </a:solidFill>
                                  <a:latin typeface="Cambria Math" panose="02040503050406030204" pitchFamily="18" charset="0"/>
                                  <a:sym typeface="Arial" panose="020B0604020202020204" pitchFamily="34" charset="0"/>
                                </a:rPr>
                                <m:t>𝐴</m:t>
                              </m:r>
                            </m:e>
                          </m:acc>
                        </m:e>
                        <m:sup>
                          <m:r>
                            <a:rPr lang="en-US" altLang="zh-CN" sz="2400" i="1" kern="0">
                              <a:solidFill>
                                <a:srgbClr val="FFF5E1"/>
                              </a:solidFill>
                              <a:latin typeface="Cambria Math" panose="02040503050406030204" pitchFamily="18" charset="0"/>
                              <a:sym typeface="Arial" panose="020B0604020202020204" pitchFamily="34" charset="0"/>
                            </a:rPr>
                            <m:t>𝑡</m:t>
                          </m:r>
                        </m:sup>
                      </m:sSup>
                      <m:r>
                        <a:rPr lang="en-US" altLang="zh-CN" sz="2400" b="0" i="1" kern="0" smtClean="0">
                          <a:solidFill>
                            <a:srgbClr val="FFF5E1"/>
                          </a:solidFill>
                          <a:latin typeface="Cambria Math" panose="02040503050406030204" pitchFamily="18" charset="0"/>
                          <a:cs typeface="Arial" panose="020B0604020202020204" pitchFamily="34" charset="0"/>
                          <a:sym typeface="Arial" panose="020B0604020202020204" pitchFamily="34" charset="0"/>
                        </a:rPr>
                        <m:t>])</m:t>
                      </m:r>
                    </m:oMath>
                  </m:oMathPara>
                </a14:m>
                <a:endParaRPr lang="en-US" altLang="zh-CN" sz="2400" kern="0" dirty="0">
                  <a:solidFill>
                    <a:srgbClr val="FFF5E1"/>
                  </a:solidFill>
                  <a:cs typeface="Arial" panose="020B0604020202020204" pitchFamily="34" charset="0"/>
                  <a:sym typeface="Arial" panose="020B0604020202020204" pitchFamily="34" charset="0"/>
                </a:endParaRPr>
              </a:p>
            </p:txBody>
          </p:sp>
        </mc:Choice>
        <mc:Fallback xmlns="">
          <p:sp>
            <p:nvSpPr>
              <p:cNvPr id="7" name="矩形 6"/>
              <p:cNvSpPr>
                <a:spLocks noRot="1" noChangeAspect="1" noMove="1" noResize="1" noEditPoints="1" noAdjustHandles="1" noChangeArrowheads="1" noChangeShapeType="1" noTextEdit="1"/>
              </p:cNvSpPr>
              <p:nvPr/>
            </p:nvSpPr>
            <p:spPr>
              <a:xfrm>
                <a:off x="792941" y="1731390"/>
                <a:ext cx="4437569" cy="2117118"/>
              </a:xfrm>
              <a:prstGeom prst="rect">
                <a:avLst/>
              </a:prstGeom>
              <a:blipFill>
                <a:blip r:embed="rId4"/>
                <a:stretch>
                  <a:fillRect l="-137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28550685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000"/>
                                        <p:tgtEl>
                                          <p:spTgt spid="7"/>
                                        </p:tgtEl>
                                      </p:cBhvr>
                                    </p:animEffect>
                                    <p:anim calcmode="lin" valueType="num">
                                      <p:cBhvr>
                                        <p:cTn id="25" dur="1000" fill="hold"/>
                                        <p:tgtEl>
                                          <p:spTgt spid="7"/>
                                        </p:tgtEl>
                                        <p:attrNameLst>
                                          <p:attrName>ppt_x</p:attrName>
                                        </p:attrNameLst>
                                      </p:cBhvr>
                                      <p:tavLst>
                                        <p:tav tm="0">
                                          <p:val>
                                            <p:strVal val="#ppt_x"/>
                                          </p:val>
                                        </p:tav>
                                        <p:tav tm="100000">
                                          <p:val>
                                            <p:strVal val="#ppt_x"/>
                                          </p:val>
                                        </p:tav>
                                      </p:tavLst>
                                    </p:anim>
                                    <p:anim calcmode="lin" valueType="num">
                                      <p:cBhvr>
                                        <p:cTn id="2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矩形 14"/>
          <p:cNvSpPr>
            <a:spLocks noChangeArrowheads="1"/>
          </p:cNvSpPr>
          <p:nvPr/>
        </p:nvSpPr>
        <p:spPr bwMode="auto">
          <a:xfrm>
            <a:off x="2057208" y="400312"/>
            <a:ext cx="510909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基于骨骼的行为识别（四）</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矩形 14"/>
          <p:cNvSpPr>
            <a:spLocks noChangeArrowheads="1"/>
          </p:cNvSpPr>
          <p:nvPr/>
        </p:nvSpPr>
        <p:spPr bwMode="auto">
          <a:xfrm>
            <a:off x="6828947" y="4429054"/>
            <a:ext cx="1946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b="1" dirty="0">
                <a:solidFill>
                  <a:srgbClr val="FFF5E1"/>
                </a:solidFill>
                <a:effectLst>
                  <a:outerShdw blurRad="50800" dist="38100" dir="5400000" algn="t" rotWithShape="0">
                    <a:prstClr val="black">
                      <a:alpha val="40000"/>
                    </a:prstClr>
                  </a:outerShdw>
                </a:effectLst>
                <a:latin typeface="+mj-ea"/>
                <a:ea typeface="+mj-ea"/>
              </a:rPr>
              <a:t>CS:0.899 CV:0.961</a:t>
            </a:r>
            <a:endParaRPr lang="zh-CN" altLang="en-US" sz="1800" b="1" dirty="0">
              <a:solidFill>
                <a:srgbClr val="FFF5E1"/>
              </a:solidFill>
              <a:effectLst>
                <a:outerShdw blurRad="50800" dist="38100" dir="5400000" algn="t" rotWithShape="0">
                  <a:prstClr val="black">
                    <a:alpha val="40000"/>
                  </a:prstClr>
                </a:outerShdw>
              </a:effectLst>
              <a:latin typeface="+mj-ea"/>
              <a:ea typeface="+mj-ea"/>
            </a:endParaRPr>
          </a:p>
        </p:txBody>
      </p:sp>
      <p:pic>
        <p:nvPicPr>
          <p:cNvPr id="1026" name="Picture 2" descr="https://img-blog.csdn.net/20180226112236171?watermark/2/text/aHR0cDovL2Jsb2cuY3Nkbi5uZXQvQ2hhb2xlaTM=/font/5a6L5L2T/fontsize/400/fill/I0JBQkFCMA==/dissolve/7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5850" y="1357313"/>
            <a:ext cx="5102901" cy="24114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28227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矩形 14"/>
          <p:cNvSpPr>
            <a:spLocks noChangeArrowheads="1"/>
          </p:cNvSpPr>
          <p:nvPr/>
        </p:nvSpPr>
        <p:spPr bwMode="auto">
          <a:xfrm>
            <a:off x="3288310" y="400312"/>
            <a:ext cx="264687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全局平均池化</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矩形 14"/>
          <p:cNvSpPr>
            <a:spLocks noChangeArrowheads="1"/>
          </p:cNvSpPr>
          <p:nvPr/>
        </p:nvSpPr>
        <p:spPr bwMode="auto">
          <a:xfrm>
            <a:off x="6828947" y="4429054"/>
            <a:ext cx="19463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b="1" dirty="0">
                <a:solidFill>
                  <a:srgbClr val="FFF5E1"/>
                </a:solidFill>
                <a:effectLst>
                  <a:outerShdw blurRad="50800" dist="38100" dir="5400000" algn="t" rotWithShape="0">
                    <a:prstClr val="black">
                      <a:alpha val="40000"/>
                    </a:prstClr>
                  </a:outerShdw>
                </a:effectLst>
                <a:latin typeface="+mj-ea"/>
              </a:rPr>
              <a:t>CS:0.899 CV:0.961</a:t>
            </a:r>
            <a:endParaRPr lang="zh-CN" altLang="en-US" sz="1800" b="1" dirty="0">
              <a:solidFill>
                <a:srgbClr val="FFF5E1"/>
              </a:solidFill>
              <a:effectLst>
                <a:outerShdw blurRad="50800" dist="38100" dir="5400000" algn="t" rotWithShape="0">
                  <a:prstClr val="black">
                    <a:alpha val="40000"/>
                  </a:prstClr>
                </a:outerShdw>
              </a:effectLst>
              <a:latin typeface="+mj-ea"/>
            </a:endParaRPr>
          </a:p>
        </p:txBody>
      </p:sp>
      <p:pic>
        <p:nvPicPr>
          <p:cNvPr id="1026" name="Picture 2" descr="http://spytensor.com/images/blog/gap-fc.jpg">
            <a:extLst>
              <a:ext uri="{FF2B5EF4-FFF2-40B4-BE49-F238E27FC236}">
                <a16:creationId xmlns:a16="http://schemas.microsoft.com/office/drawing/2014/main" id="{7569D080-0B77-4EE4-B81C-E920071909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7047" y="1187833"/>
            <a:ext cx="6429375" cy="3038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549207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矩形 14"/>
          <p:cNvSpPr>
            <a:spLocks noChangeArrowheads="1"/>
          </p:cNvSpPr>
          <p:nvPr/>
        </p:nvSpPr>
        <p:spPr bwMode="auto">
          <a:xfrm>
            <a:off x="2672765" y="400312"/>
            <a:ext cx="38779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目前存在的一些问题</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578627" y="1580685"/>
            <a:ext cx="8066216" cy="2543132"/>
          </a:xfrm>
          <a:prstGeom prst="rect">
            <a:avLst/>
          </a:prstGeom>
        </p:spPr>
        <p:txBody>
          <a:bodyPr wrap="square">
            <a:spAutoFit/>
          </a:bodyPr>
          <a:lstStyle/>
          <a:p>
            <a:pPr>
              <a:lnSpc>
                <a:spcPct val="150000"/>
              </a:lnSpc>
            </a:pPr>
            <a:r>
              <a:rPr lang="en-US" altLang="zh-CN" kern="0" dirty="0">
                <a:solidFill>
                  <a:srgbClr val="FFF5E1"/>
                </a:solidFill>
                <a:cs typeface="Arial" panose="020B0604020202020204" pitchFamily="34" charset="0"/>
                <a:sym typeface="Arial" panose="020B0604020202020204" pitchFamily="34" charset="0"/>
              </a:rPr>
              <a:t>1. </a:t>
            </a:r>
            <a:r>
              <a:rPr lang="zh-CN" altLang="en-US" kern="0" dirty="0">
                <a:solidFill>
                  <a:srgbClr val="FFF5E1"/>
                </a:solidFill>
                <a:cs typeface="Arial" panose="020B0604020202020204" pitchFamily="34" charset="0"/>
                <a:sym typeface="Arial" panose="020B0604020202020204" pitchFamily="34" charset="0"/>
              </a:rPr>
              <a:t>行为识别有时候会强调人与场景的交互，基于骨骼的行为识别完全抛弃了场景。</a:t>
            </a:r>
            <a:endParaRPr lang="en-US" altLang="zh-CN" kern="0" dirty="0">
              <a:solidFill>
                <a:srgbClr val="FFF5E1"/>
              </a:solidFill>
              <a:cs typeface="Arial" panose="020B0604020202020204" pitchFamily="34" charset="0"/>
              <a:sym typeface="Arial" panose="020B0604020202020204" pitchFamily="34" charset="0"/>
            </a:endParaRPr>
          </a:p>
          <a:p>
            <a:pPr>
              <a:lnSpc>
                <a:spcPct val="150000"/>
              </a:lnSpc>
            </a:pPr>
            <a:r>
              <a:rPr lang="en-US" altLang="zh-CN" kern="0" dirty="0">
                <a:solidFill>
                  <a:srgbClr val="FFF5E1"/>
                </a:solidFill>
                <a:cs typeface="Arial" panose="020B0604020202020204" pitchFamily="34" charset="0"/>
                <a:sym typeface="Arial" panose="020B0604020202020204" pitchFamily="34" charset="0"/>
              </a:rPr>
              <a:t>2. CNN</a:t>
            </a:r>
            <a:r>
              <a:rPr lang="zh-CN" altLang="en-US" kern="0" dirty="0">
                <a:solidFill>
                  <a:srgbClr val="FFF5E1"/>
                </a:solidFill>
                <a:cs typeface="Arial" panose="020B0604020202020204" pitchFamily="34" charset="0"/>
                <a:sym typeface="Arial" panose="020B0604020202020204" pitchFamily="34" charset="0"/>
              </a:rPr>
              <a:t>网络虽然在基于骨骼的行为识别（</a:t>
            </a:r>
            <a:r>
              <a:rPr lang="en-US" altLang="zh-CN" kern="0" dirty="0">
                <a:solidFill>
                  <a:srgbClr val="FFF5E1"/>
                </a:solidFill>
                <a:cs typeface="Arial" panose="020B0604020202020204" pitchFamily="34" charset="0"/>
                <a:sym typeface="Arial" panose="020B0604020202020204" pitchFamily="34" charset="0"/>
              </a:rPr>
              <a:t>NTU RGBD</a:t>
            </a:r>
            <a:r>
              <a:rPr lang="zh-CN" altLang="en-US" kern="0" dirty="0">
                <a:solidFill>
                  <a:srgbClr val="FFF5E1"/>
                </a:solidFill>
                <a:cs typeface="Arial" panose="020B0604020202020204" pitchFamily="34" charset="0"/>
                <a:sym typeface="Arial" panose="020B0604020202020204" pitchFamily="34" charset="0"/>
              </a:rPr>
              <a:t>数据集）上取得了很高的准确率，但</a:t>
            </a:r>
            <a:r>
              <a:rPr lang="en-US" altLang="zh-CN" kern="0" dirty="0">
                <a:solidFill>
                  <a:srgbClr val="FFF5E1"/>
                </a:solidFill>
                <a:cs typeface="Arial" panose="020B0604020202020204" pitchFamily="34" charset="0"/>
                <a:sym typeface="Arial" panose="020B0604020202020204" pitchFamily="34" charset="0"/>
              </a:rPr>
              <a:t>CNN</a:t>
            </a:r>
            <a:r>
              <a:rPr lang="zh-CN" altLang="en-US" kern="0" dirty="0">
                <a:solidFill>
                  <a:srgbClr val="FFF5E1"/>
                </a:solidFill>
                <a:cs typeface="Arial" panose="020B0604020202020204" pitchFamily="34" charset="0"/>
                <a:sym typeface="Arial" panose="020B0604020202020204" pitchFamily="34" charset="0"/>
              </a:rPr>
              <a:t>更擅长的是获取物体和场景的信息，而非对视频流的处理。</a:t>
            </a:r>
            <a:endParaRPr lang="en-US" altLang="zh-CN" kern="0" dirty="0">
              <a:solidFill>
                <a:srgbClr val="FFF5E1"/>
              </a:solidFill>
              <a:cs typeface="Arial" panose="020B0604020202020204" pitchFamily="34" charset="0"/>
              <a:sym typeface="Arial" panose="020B0604020202020204" pitchFamily="34" charset="0"/>
            </a:endParaRPr>
          </a:p>
          <a:p>
            <a:pPr>
              <a:lnSpc>
                <a:spcPct val="150000"/>
              </a:lnSpc>
            </a:pPr>
            <a:r>
              <a:rPr lang="en-US" altLang="zh-CN" kern="0" dirty="0">
                <a:solidFill>
                  <a:srgbClr val="FFF5E1"/>
                </a:solidFill>
                <a:cs typeface="Arial" panose="020B0604020202020204" pitchFamily="34" charset="0"/>
                <a:sym typeface="Arial" panose="020B0604020202020204" pitchFamily="34" charset="0"/>
              </a:rPr>
              <a:t>3 </a:t>
            </a:r>
            <a:r>
              <a:rPr lang="zh-CN" altLang="en-US" kern="0" dirty="0">
                <a:solidFill>
                  <a:srgbClr val="FFF5E1"/>
                </a:solidFill>
                <a:cs typeface="Arial" panose="020B0604020202020204" pitchFamily="34" charset="0"/>
                <a:sym typeface="Arial" panose="020B0604020202020204" pitchFamily="34" charset="0"/>
              </a:rPr>
              <a:t>我们将来可以考虑将图神经网络和卷积神经网络进行融合，同时将骨骼结点信息和场景信息输入。</a:t>
            </a:r>
            <a:endParaRPr lang="en-US" altLang="zh-CN" kern="0" dirty="0">
              <a:solidFill>
                <a:srgbClr val="FFF5E1"/>
              </a:solidFill>
              <a:cs typeface="Arial" panose="020B0604020202020204" pitchFamily="34" charset="0"/>
              <a:sym typeface="Arial" panose="020B0604020202020204" pitchFamily="34" charset="0"/>
            </a:endParaRPr>
          </a:p>
        </p:txBody>
      </p:sp>
      <p:sp>
        <p:nvSpPr>
          <p:cNvPr id="15" name="矩形 14"/>
          <p:cNvSpPr/>
          <p:nvPr/>
        </p:nvSpPr>
        <p:spPr>
          <a:xfrm>
            <a:off x="460375" y="1433224"/>
            <a:ext cx="8314939" cy="298161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7069859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par>
                                <p:cTn id="15" presetID="42"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0"/>
                                        <p:tgtEl>
                                          <p:spTgt spid="14"/>
                                        </p:tgtEl>
                                      </p:cBhvr>
                                    </p:animEffect>
                                    <p:anim calcmode="lin" valueType="num">
                                      <p:cBhvr>
                                        <p:cTn id="18" dur="1000" fill="hold"/>
                                        <p:tgtEl>
                                          <p:spTgt spid="14"/>
                                        </p:tgtEl>
                                        <p:attrNameLst>
                                          <p:attrName>ppt_x</p:attrName>
                                        </p:attrNameLst>
                                      </p:cBhvr>
                                      <p:tavLst>
                                        <p:tav tm="0">
                                          <p:val>
                                            <p:strVal val="#ppt_x"/>
                                          </p:val>
                                        </p:tav>
                                        <p:tav tm="100000">
                                          <p:val>
                                            <p:strVal val="#ppt_x"/>
                                          </p:val>
                                        </p:tav>
                                      </p:tavLst>
                                    </p:anim>
                                    <p:anim calcmode="lin" valueType="num">
                                      <p:cBhvr>
                                        <p:cTn id="1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14"/>
          <p:cNvSpPr>
            <a:spLocks noChangeArrowheads="1"/>
          </p:cNvSpPr>
          <p:nvPr/>
        </p:nvSpPr>
        <p:spPr bwMode="auto">
          <a:xfrm>
            <a:off x="4109043" y="400312"/>
            <a:ext cx="100540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引用</a:t>
            </a:r>
          </a:p>
        </p:txBody>
      </p:sp>
      <p:cxnSp>
        <p:nvCxnSpPr>
          <p:cNvPr id="6" name="直接连接符 5"/>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647700" y="1270000"/>
            <a:ext cx="7975599" cy="3647152"/>
          </a:xfrm>
          <a:prstGeom prst="rect">
            <a:avLst/>
          </a:prstGeom>
        </p:spPr>
        <p:txBody>
          <a:bodyPr wrap="square">
            <a:spAutoFit/>
          </a:bodyPr>
          <a:lstStyle/>
          <a:p>
            <a:pPr>
              <a:lnSpc>
                <a:spcPct val="150000"/>
              </a:lnSpc>
            </a:pPr>
            <a:r>
              <a:rPr lang="en-US" altLang="zh-CN" sz="1400" kern="0" dirty="0">
                <a:solidFill>
                  <a:srgbClr val="FFF5E1"/>
                </a:solidFill>
                <a:cs typeface="Arial" panose="020B0604020202020204" pitchFamily="34" charset="0"/>
                <a:sym typeface="Arial" panose="020B0604020202020204" pitchFamily="34" charset="0"/>
              </a:rPr>
              <a:t>[1] Tran D, Bourdev L, Fergus R, et al. Learning Spatiotemporal Features with 3D Convolutional Networks[C]. international conference on computer vision, 2015: 4489-4497.</a:t>
            </a:r>
          </a:p>
          <a:p>
            <a:pPr>
              <a:lnSpc>
                <a:spcPct val="150000"/>
              </a:lnSpc>
            </a:pPr>
            <a:r>
              <a:rPr lang="en-US" altLang="zh-CN" sz="1400" kern="0" dirty="0">
                <a:solidFill>
                  <a:srgbClr val="FFF5E1"/>
                </a:solidFill>
                <a:cs typeface="Arial" panose="020B0604020202020204" pitchFamily="34" charset="0"/>
                <a:sym typeface="Arial" panose="020B0604020202020204" pitchFamily="34" charset="0"/>
              </a:rPr>
              <a:t>[2] Simonyan K, Zisserman A. Two-Stream Convolutional Networks for Action Recognition in Videos[J]. arXiv: Computer Vision and Pattern Recognition, 2014.</a:t>
            </a:r>
          </a:p>
          <a:p>
            <a:pPr>
              <a:lnSpc>
                <a:spcPct val="150000"/>
              </a:lnSpc>
            </a:pPr>
            <a:r>
              <a:rPr lang="en-US" altLang="zh-CN" sz="1400" kern="0" dirty="0">
                <a:solidFill>
                  <a:srgbClr val="FFF5E1"/>
                </a:solidFill>
                <a:cs typeface="Arial" panose="020B0604020202020204" pitchFamily="34" charset="0"/>
                <a:sym typeface="Arial" panose="020B0604020202020204" pitchFamily="34" charset="0"/>
              </a:rPr>
              <a:t>[3] Shahroudy A, Liu J, Ng T, et al. NTU RGB+D: A Large Scale Dataset for 3D Human Activity Analysis[C]. computer vision and pattern recognition, 2016: 1010-1019.</a:t>
            </a:r>
          </a:p>
          <a:p>
            <a:pPr>
              <a:lnSpc>
                <a:spcPct val="150000"/>
              </a:lnSpc>
            </a:pPr>
            <a:r>
              <a:rPr lang="en-US" altLang="zh-CN" sz="1400" kern="0" dirty="0">
                <a:solidFill>
                  <a:srgbClr val="FFF5E1"/>
                </a:solidFill>
                <a:cs typeface="Arial" panose="020B0604020202020204" pitchFamily="34" charset="0"/>
                <a:sym typeface="Arial" panose="020B0604020202020204" pitchFamily="34" charset="0"/>
              </a:rPr>
              <a:t>[4] Yan S, Xiong Y, Lin D, et al. Spatial Temporal Graph Convolutional Networks for Skeleton-Based Action Recognition[J]. arXiv: Computer Vision and Pattern Recognition, 2018.</a:t>
            </a:r>
          </a:p>
          <a:p>
            <a:pPr>
              <a:lnSpc>
                <a:spcPct val="150000"/>
              </a:lnSpc>
            </a:pPr>
            <a:r>
              <a:rPr lang="en-US" altLang="zh-CN" sz="1400" kern="0" dirty="0">
                <a:solidFill>
                  <a:srgbClr val="FFF5E1"/>
                </a:solidFill>
                <a:cs typeface="Arial" panose="020B0604020202020204" pitchFamily="34" charset="0"/>
                <a:sym typeface="Arial" panose="020B0604020202020204" pitchFamily="34" charset="0"/>
              </a:rPr>
              <a:t>[5] Li C, Zhong Q, Xie D, et al. Co-occurrence Feature Learning from Skeleton Data for Action Recognition and Detection with Hierarchical Aggregation[J]. arXiv: Computer Vision and Pattern Recognition, 2018.</a:t>
            </a:r>
            <a:endParaRPr lang="zh-CN" altLang="en-US" sz="1400" dirty="0"/>
          </a:p>
        </p:txBody>
      </p:sp>
    </p:spTree>
    <p:extLst>
      <p:ext uri="{BB962C8B-B14F-4D97-AF65-F5344CB8AC3E}">
        <p14:creationId xmlns:p14="http://schemas.microsoft.com/office/powerpoint/2010/main" val="331167375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arn(inVertical)">
                                      <p:cBhvr>
                                        <p:cTn id="14" dur="500"/>
                                        <p:tgtEl>
                                          <p:spTgt spid="6"/>
                                        </p:tgtEl>
                                      </p:cBhvr>
                                    </p:animEffect>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14"/>
          <p:cNvSpPr>
            <a:spLocks noChangeArrowheads="1"/>
          </p:cNvSpPr>
          <p:nvPr/>
        </p:nvSpPr>
        <p:spPr bwMode="auto">
          <a:xfrm>
            <a:off x="4109043" y="400312"/>
            <a:ext cx="100540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引用</a:t>
            </a:r>
          </a:p>
        </p:txBody>
      </p:sp>
      <p:cxnSp>
        <p:nvCxnSpPr>
          <p:cNvPr id="6" name="直接连接符 5"/>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647700" y="1270000"/>
            <a:ext cx="7975599" cy="1708160"/>
          </a:xfrm>
          <a:prstGeom prst="rect">
            <a:avLst/>
          </a:prstGeom>
        </p:spPr>
        <p:txBody>
          <a:bodyPr wrap="square">
            <a:spAutoFit/>
          </a:bodyPr>
          <a:lstStyle/>
          <a:p>
            <a:pPr>
              <a:lnSpc>
                <a:spcPct val="150000"/>
              </a:lnSpc>
            </a:pPr>
            <a:r>
              <a:rPr lang="en-US" altLang="zh-CN" sz="1400" kern="0" dirty="0">
                <a:solidFill>
                  <a:srgbClr val="FFF5E1"/>
                </a:solidFill>
                <a:cs typeface="Arial" panose="020B0604020202020204" pitchFamily="34" charset="0"/>
                <a:sym typeface="Arial" panose="020B0604020202020204" pitchFamily="34" charset="0"/>
              </a:rPr>
              <a:t>[6] Cao C, Lan C, Zhang Y, et al. Skeleton-Based Action Recognition with Gated Convolutional Neural Networks[J]. IEEE Transactions on Circuits and Systems for Video Technology, 2018: 1-1.</a:t>
            </a:r>
          </a:p>
          <a:p>
            <a:pPr>
              <a:lnSpc>
                <a:spcPct val="150000"/>
              </a:lnSpc>
            </a:pPr>
            <a:r>
              <a:rPr lang="en-US" altLang="zh-CN" sz="1400" kern="0" dirty="0">
                <a:solidFill>
                  <a:srgbClr val="FFF5E1"/>
                </a:solidFill>
                <a:cs typeface="Arial" panose="020B0604020202020204" pitchFamily="34" charset="0"/>
                <a:sym typeface="Arial" panose="020B0604020202020204" pitchFamily="34" charset="0"/>
              </a:rPr>
              <a:t>[7] Hu G, Cui B, Yu S, et al. Skeleton-Based Action Recognition with Synchronous Local and Non-local Spatio-temporal Learning and Frequency Attention[J]. arXiv: Computer Vision and Pattern Recognition, 2018.</a:t>
            </a:r>
          </a:p>
        </p:txBody>
      </p:sp>
    </p:spTree>
    <p:extLst>
      <p:ext uri="{BB962C8B-B14F-4D97-AF65-F5344CB8AC3E}">
        <p14:creationId xmlns:p14="http://schemas.microsoft.com/office/powerpoint/2010/main" val="263948736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arn(inVertical)">
                                      <p:cBhvr>
                                        <p:cTn id="14" dur="500"/>
                                        <p:tgtEl>
                                          <p:spTgt spid="6"/>
                                        </p:tgtEl>
                                      </p:cBhvr>
                                    </p:animEffect>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2174640" y="1956408"/>
            <a:ext cx="5157090" cy="1569660"/>
          </a:xfrm>
          <a:prstGeom prst="rect">
            <a:avLst/>
          </a:prstGeom>
          <a:noFill/>
        </p:spPr>
        <p:txBody>
          <a:bodyPr wrap="square" rtlCol="0">
            <a:spAutoFit/>
          </a:bodyPr>
          <a:lstStyle/>
          <a:p>
            <a:pPr algn="ctr"/>
            <a:r>
              <a:rPr lang="zh-CN" altLang="en-US" sz="9600" dirty="0">
                <a:solidFill>
                  <a:srgbClr val="FFF5E1"/>
                </a:solidFill>
                <a:effectLst>
                  <a:outerShdw blurRad="50800" dist="38100" dir="5400000" algn="t" rotWithShape="0">
                    <a:prstClr val="black">
                      <a:alpha val="40000"/>
                    </a:prstClr>
                  </a:outerShdw>
                </a:effectLst>
                <a:latin typeface="方正大黑简体" panose="03000509000000000000" pitchFamily="65" charset="-122"/>
                <a:ea typeface="方正大黑简体" panose="03000509000000000000" pitchFamily="65" charset="-122"/>
              </a:rPr>
              <a:t>谢谢聆听</a:t>
            </a:r>
            <a:endParaRPr lang="en-US" altLang="zh-CN" sz="9600" dirty="0">
              <a:solidFill>
                <a:srgbClr val="FFF5E1"/>
              </a:solidFill>
              <a:effectLst>
                <a:outerShdw blurRad="50800" dist="38100" dir="5400000" algn="t" rotWithShape="0">
                  <a:prstClr val="black">
                    <a:alpha val="40000"/>
                  </a:prstClr>
                </a:outerShdw>
              </a:effectLst>
              <a:latin typeface="方正大黑简体" panose="03000509000000000000" pitchFamily="65" charset="-122"/>
              <a:ea typeface="方正大黑简体" panose="03000509000000000000" pitchFamily="65" charset="-122"/>
            </a:endParaRPr>
          </a:p>
        </p:txBody>
      </p:sp>
    </p:spTree>
    <p:extLst>
      <p:ext uri="{BB962C8B-B14F-4D97-AF65-F5344CB8AC3E}">
        <p14:creationId xmlns:p14="http://schemas.microsoft.com/office/powerpoint/2010/main" val="93774982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childTnLst>
                    </p:cTn>
                  </p:par>
                  <p:par>
                    <p:cTn id="12" fill="hold">
                      <p:stCondLst>
                        <p:cond delay="indefinite"/>
                      </p:stCondLst>
                      <p:childTnLst>
                        <p:par>
                          <p:cTn id="13" fill="hold">
                            <p:stCondLst>
                              <p:cond delay="0"/>
                            </p:stCondLst>
                            <p:childTnLst>
                              <p:par>
                                <p:cTn id="14" presetID="26" presetClass="emph" presetSubtype="0" fill="hold" grpId="1" nodeType="clickEffect">
                                  <p:stCondLst>
                                    <p:cond delay="0"/>
                                  </p:stCondLst>
                                  <p:iterate type="lt">
                                    <p:tmPct val="0"/>
                                  </p:iterate>
                                  <p:childTnLst>
                                    <p:animEffect transition="out" filter="fade">
                                      <p:cBhvr>
                                        <p:cTn id="15" dur="500" tmFilter="0, 0; .2, .5; .8, .5; 1, 0"/>
                                        <p:tgtEl>
                                          <p:spTgt spid="16"/>
                                        </p:tgtEl>
                                      </p:cBhvr>
                                    </p:animEffect>
                                    <p:animScale>
                                      <p:cBhvr>
                                        <p:cTn id="16" dur="250" autoRev="1" fill="hold"/>
                                        <p:tgtEl>
                                          <p:spTgt spid="1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4"/>
          <p:cNvSpPr>
            <a:spLocks noChangeArrowheads="1"/>
          </p:cNvSpPr>
          <p:nvPr/>
        </p:nvSpPr>
        <p:spPr bwMode="auto">
          <a:xfrm>
            <a:off x="2921332" y="1845121"/>
            <a:ext cx="330571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5400" dirty="0">
                <a:solidFill>
                  <a:srgbClr val="FFF5E1"/>
                </a:solidFill>
                <a:effectLst>
                  <a:outerShdw blurRad="50800" dist="38100" dir="5400000" algn="t" rotWithShape="0">
                    <a:prstClr val="black">
                      <a:alpha val="40000"/>
                    </a:prstClr>
                  </a:outerShdw>
                </a:effectLst>
                <a:latin typeface="方正大黑简体" panose="03000509000000000000" pitchFamily="65" charset="-122"/>
                <a:ea typeface="方正大黑简体" panose="03000509000000000000" pitchFamily="65" charset="-122"/>
              </a:rPr>
              <a:t>1.</a:t>
            </a:r>
            <a:r>
              <a:rPr lang="zh-CN" altLang="en-US" sz="5400" dirty="0">
                <a:solidFill>
                  <a:srgbClr val="FFF5E1"/>
                </a:solidFill>
                <a:effectLst>
                  <a:outerShdw blurRad="50800" dist="38100" dir="5400000" algn="t" rotWithShape="0">
                    <a:prstClr val="black">
                      <a:alpha val="40000"/>
                    </a:prstClr>
                  </a:outerShdw>
                </a:effectLst>
                <a:latin typeface="方正大黑简体" panose="03000509000000000000" pitchFamily="65" charset="-122"/>
                <a:ea typeface="方正大黑简体" panose="03000509000000000000" pitchFamily="65" charset="-122"/>
              </a:rPr>
              <a:t>研究背景</a:t>
            </a:r>
          </a:p>
        </p:txBody>
      </p:sp>
    </p:spTree>
    <p:extLst>
      <p:ext uri="{BB962C8B-B14F-4D97-AF65-F5344CB8AC3E}">
        <p14:creationId xmlns:p14="http://schemas.microsoft.com/office/powerpoint/2010/main" val="239706507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4"/>
          <p:cNvSpPr>
            <a:spLocks noChangeArrowheads="1"/>
          </p:cNvSpPr>
          <p:nvPr/>
        </p:nvSpPr>
        <p:spPr bwMode="auto">
          <a:xfrm>
            <a:off x="3248771" y="430129"/>
            <a:ext cx="264687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人类行为层次</a:t>
            </a:r>
          </a:p>
        </p:txBody>
      </p:sp>
      <p:cxnSp>
        <p:nvCxnSpPr>
          <p:cNvPr id="30" name="直接连接符 29"/>
          <p:cNvCxnSpPr/>
          <p:nvPr/>
        </p:nvCxnSpPr>
        <p:spPr>
          <a:xfrm>
            <a:off x="4439564" y="1014904"/>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51" name="矩形 14"/>
          <p:cNvSpPr>
            <a:spLocks noChangeArrowheads="1"/>
          </p:cNvSpPr>
          <p:nvPr/>
        </p:nvSpPr>
        <p:spPr bwMode="auto">
          <a:xfrm>
            <a:off x="1975606" y="1538774"/>
            <a:ext cx="203132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1600" dirty="0">
                <a:solidFill>
                  <a:srgbClr val="FFF5E1"/>
                </a:solidFill>
                <a:effectLst>
                  <a:outerShdw blurRad="50800" dist="38100" dir="5400000" algn="t" rotWithShape="0">
                    <a:prstClr val="black">
                      <a:alpha val="40000"/>
                    </a:prstClr>
                  </a:outerShdw>
                </a:effectLst>
                <a:latin typeface="+mj-ea"/>
                <a:ea typeface="+mj-ea"/>
              </a:rPr>
              <a:t>身体的某一部分移动</a:t>
            </a:r>
          </a:p>
        </p:txBody>
      </p:sp>
      <p:sp>
        <p:nvSpPr>
          <p:cNvPr id="52" name="矩形 51"/>
          <p:cNvSpPr/>
          <p:nvPr/>
        </p:nvSpPr>
        <p:spPr>
          <a:xfrm>
            <a:off x="1975606" y="1877329"/>
            <a:ext cx="2588081" cy="424155"/>
          </a:xfrm>
          <a:prstGeom prst="rect">
            <a:avLst/>
          </a:prstGeom>
        </p:spPr>
        <p:txBody>
          <a:bodyPr wrap="square">
            <a:spAutoFit/>
          </a:bodyPr>
          <a:lstStyle/>
          <a:p>
            <a:pPr>
              <a:lnSpc>
                <a:spcPct val="150000"/>
              </a:lnSpc>
            </a:pPr>
            <a:r>
              <a:rPr lang="en-US" altLang="zh-CN" sz="1600" kern="0" dirty="0">
                <a:solidFill>
                  <a:srgbClr val="FFF5E1"/>
                </a:solidFill>
                <a:cs typeface="Arial" panose="020B0604020202020204" pitchFamily="34" charset="0"/>
                <a:sym typeface="Arial" panose="020B0604020202020204" pitchFamily="34" charset="0"/>
              </a:rPr>
              <a:t>eg. </a:t>
            </a:r>
            <a:r>
              <a:rPr lang="zh-CN" altLang="en-US" sz="1600" kern="0" dirty="0">
                <a:solidFill>
                  <a:srgbClr val="FFF5E1"/>
                </a:solidFill>
                <a:cs typeface="Arial" panose="020B0604020202020204" pitchFamily="34" charset="0"/>
                <a:sym typeface="Arial" panose="020B0604020202020204" pitchFamily="34" charset="0"/>
              </a:rPr>
              <a:t>手势识别</a:t>
            </a:r>
            <a:endParaRPr lang="zh-CN" altLang="en-US" sz="1600" dirty="0"/>
          </a:p>
        </p:txBody>
      </p:sp>
      <p:cxnSp>
        <p:nvCxnSpPr>
          <p:cNvPr id="63" name="直接连接符 62"/>
          <p:cNvCxnSpPr>
            <a:cxnSpLocks/>
          </p:cNvCxnSpPr>
          <p:nvPr/>
        </p:nvCxnSpPr>
        <p:spPr>
          <a:xfrm>
            <a:off x="2090640" y="1913448"/>
            <a:ext cx="1932677"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57" name="矩形 14"/>
          <p:cNvSpPr>
            <a:spLocks noChangeArrowheads="1"/>
          </p:cNvSpPr>
          <p:nvPr/>
        </p:nvSpPr>
        <p:spPr bwMode="auto">
          <a:xfrm>
            <a:off x="6003933" y="1538774"/>
            <a:ext cx="141577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1600" dirty="0">
                <a:solidFill>
                  <a:srgbClr val="FFF5E1"/>
                </a:solidFill>
                <a:effectLst>
                  <a:outerShdw blurRad="50800" dist="38100" dir="5400000" algn="t" rotWithShape="0">
                    <a:prstClr val="black">
                      <a:alpha val="40000"/>
                    </a:prstClr>
                  </a:outerShdw>
                </a:effectLst>
                <a:latin typeface="+mj-ea"/>
                <a:ea typeface="+mj-ea"/>
              </a:rPr>
              <a:t>单个人类活动</a:t>
            </a:r>
          </a:p>
        </p:txBody>
      </p:sp>
      <p:sp>
        <p:nvSpPr>
          <p:cNvPr id="58" name="矩形 57"/>
          <p:cNvSpPr/>
          <p:nvPr/>
        </p:nvSpPr>
        <p:spPr>
          <a:xfrm>
            <a:off x="5696154" y="1877329"/>
            <a:ext cx="2588081" cy="461665"/>
          </a:xfrm>
          <a:prstGeom prst="rect">
            <a:avLst/>
          </a:prstGeom>
        </p:spPr>
        <p:txBody>
          <a:bodyPr wrap="square">
            <a:spAutoFit/>
          </a:bodyPr>
          <a:lstStyle/>
          <a:p>
            <a:pPr>
              <a:lnSpc>
                <a:spcPct val="150000"/>
              </a:lnSpc>
            </a:pPr>
            <a:r>
              <a:rPr lang="en-US" altLang="zh-CN" sz="1600" kern="0" dirty="0">
                <a:solidFill>
                  <a:srgbClr val="FFF5E1"/>
                </a:solidFill>
                <a:cs typeface="Arial" panose="020B0604020202020204" pitchFamily="34" charset="0"/>
                <a:sym typeface="Arial" panose="020B0604020202020204" pitchFamily="34" charset="0"/>
              </a:rPr>
              <a:t>eg. </a:t>
            </a:r>
            <a:r>
              <a:rPr lang="zh-CN" altLang="en-US" sz="1600" kern="0" dirty="0">
                <a:solidFill>
                  <a:srgbClr val="FFF5E1"/>
                </a:solidFill>
                <a:cs typeface="Arial" panose="020B0604020202020204" pitchFamily="34" charset="0"/>
                <a:sym typeface="Arial" panose="020B0604020202020204" pitchFamily="34" charset="0"/>
              </a:rPr>
              <a:t>跑步、行走、</a:t>
            </a:r>
            <a:endParaRPr lang="zh-CN" altLang="en-US" sz="1600" dirty="0"/>
          </a:p>
        </p:txBody>
      </p:sp>
      <p:cxnSp>
        <p:nvCxnSpPr>
          <p:cNvPr id="59" name="直接连接符 58"/>
          <p:cNvCxnSpPr>
            <a:cxnSpLocks/>
          </p:cNvCxnSpPr>
          <p:nvPr/>
        </p:nvCxnSpPr>
        <p:spPr>
          <a:xfrm>
            <a:off x="5811188" y="1913448"/>
            <a:ext cx="1932677"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64" name="矩形 14"/>
          <p:cNvSpPr>
            <a:spLocks noChangeArrowheads="1"/>
          </p:cNvSpPr>
          <p:nvPr/>
        </p:nvSpPr>
        <p:spPr bwMode="auto">
          <a:xfrm>
            <a:off x="1975614" y="3163908"/>
            <a:ext cx="20313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1600" dirty="0">
                <a:solidFill>
                  <a:srgbClr val="FFF5E1"/>
                </a:solidFill>
                <a:effectLst>
                  <a:outerShdw blurRad="50800" dist="38100" dir="5400000" algn="t" rotWithShape="0">
                    <a:prstClr val="black">
                      <a:alpha val="40000"/>
                    </a:prstClr>
                  </a:outerShdw>
                </a:effectLst>
                <a:latin typeface="+mj-ea"/>
                <a:ea typeface="+mj-ea"/>
              </a:rPr>
              <a:t>两个或多人交互活动</a:t>
            </a:r>
          </a:p>
        </p:txBody>
      </p:sp>
      <p:sp>
        <p:nvSpPr>
          <p:cNvPr id="65" name="矩形 64"/>
          <p:cNvSpPr/>
          <p:nvPr/>
        </p:nvSpPr>
        <p:spPr>
          <a:xfrm>
            <a:off x="1975606" y="3502463"/>
            <a:ext cx="2588081" cy="461665"/>
          </a:xfrm>
          <a:prstGeom prst="rect">
            <a:avLst/>
          </a:prstGeom>
        </p:spPr>
        <p:txBody>
          <a:bodyPr wrap="square">
            <a:spAutoFit/>
          </a:bodyPr>
          <a:lstStyle/>
          <a:p>
            <a:pPr>
              <a:lnSpc>
                <a:spcPct val="150000"/>
              </a:lnSpc>
            </a:pPr>
            <a:r>
              <a:rPr lang="en-US" altLang="zh-CN" sz="1600" kern="0" dirty="0">
                <a:solidFill>
                  <a:srgbClr val="FFF5E1"/>
                </a:solidFill>
                <a:cs typeface="Arial" panose="020B0604020202020204" pitchFamily="34" charset="0"/>
                <a:sym typeface="Arial" panose="020B0604020202020204" pitchFamily="34" charset="0"/>
              </a:rPr>
              <a:t>eg. </a:t>
            </a:r>
            <a:r>
              <a:rPr lang="zh-CN" altLang="en-US" sz="1600" kern="0" dirty="0">
                <a:solidFill>
                  <a:srgbClr val="FFF5E1"/>
                </a:solidFill>
                <a:cs typeface="Arial" panose="020B0604020202020204" pitchFamily="34" charset="0"/>
                <a:sym typeface="Arial" panose="020B0604020202020204" pitchFamily="34" charset="0"/>
              </a:rPr>
              <a:t>会议握手</a:t>
            </a:r>
            <a:endParaRPr lang="zh-CN" altLang="en-US" sz="1600" dirty="0"/>
          </a:p>
        </p:txBody>
      </p:sp>
      <p:cxnSp>
        <p:nvCxnSpPr>
          <p:cNvPr id="102" name="直接连接符 101"/>
          <p:cNvCxnSpPr>
            <a:cxnSpLocks/>
          </p:cNvCxnSpPr>
          <p:nvPr/>
        </p:nvCxnSpPr>
        <p:spPr>
          <a:xfrm>
            <a:off x="2090640" y="3538582"/>
            <a:ext cx="1932677"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03" name="矩形 14"/>
          <p:cNvSpPr>
            <a:spLocks noChangeArrowheads="1"/>
          </p:cNvSpPr>
          <p:nvPr/>
        </p:nvSpPr>
        <p:spPr bwMode="auto">
          <a:xfrm>
            <a:off x="6003933" y="3163908"/>
            <a:ext cx="141577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1600" dirty="0">
                <a:solidFill>
                  <a:srgbClr val="FFF5E1"/>
                </a:solidFill>
                <a:effectLst>
                  <a:outerShdw blurRad="50800" dist="38100" dir="5400000" algn="t" rotWithShape="0">
                    <a:prstClr val="black">
                      <a:alpha val="40000"/>
                    </a:prstClr>
                  </a:outerShdw>
                </a:effectLst>
                <a:latin typeface="+mj-ea"/>
                <a:ea typeface="+mj-ea"/>
              </a:rPr>
              <a:t>多人团体活动</a:t>
            </a:r>
          </a:p>
        </p:txBody>
      </p:sp>
      <p:sp>
        <p:nvSpPr>
          <p:cNvPr id="104" name="矩形 103"/>
          <p:cNvSpPr/>
          <p:nvPr/>
        </p:nvSpPr>
        <p:spPr>
          <a:xfrm>
            <a:off x="5696154" y="3502463"/>
            <a:ext cx="2588081" cy="461665"/>
          </a:xfrm>
          <a:prstGeom prst="rect">
            <a:avLst/>
          </a:prstGeom>
        </p:spPr>
        <p:txBody>
          <a:bodyPr wrap="square">
            <a:spAutoFit/>
          </a:bodyPr>
          <a:lstStyle/>
          <a:p>
            <a:pPr>
              <a:lnSpc>
                <a:spcPct val="150000"/>
              </a:lnSpc>
            </a:pPr>
            <a:r>
              <a:rPr lang="en-US" altLang="zh-CN" sz="1600" kern="0" dirty="0">
                <a:solidFill>
                  <a:srgbClr val="FFF5E1"/>
                </a:solidFill>
                <a:cs typeface="Arial" panose="020B0604020202020204" pitchFamily="34" charset="0"/>
                <a:sym typeface="Arial" panose="020B0604020202020204" pitchFamily="34" charset="0"/>
              </a:rPr>
              <a:t>eg. </a:t>
            </a:r>
            <a:r>
              <a:rPr lang="zh-CN" altLang="en-US" sz="1600" kern="0" dirty="0">
                <a:solidFill>
                  <a:srgbClr val="FFF5E1"/>
                </a:solidFill>
                <a:cs typeface="Arial" panose="020B0604020202020204" pitchFamily="34" charset="0"/>
                <a:sym typeface="Arial" panose="020B0604020202020204" pitchFamily="34" charset="0"/>
              </a:rPr>
              <a:t>篮球比赛，足球比赛</a:t>
            </a:r>
            <a:endParaRPr lang="zh-CN" altLang="en-US" sz="1600" dirty="0"/>
          </a:p>
        </p:txBody>
      </p:sp>
      <p:cxnSp>
        <p:nvCxnSpPr>
          <p:cNvPr id="105" name="直接连接符 104"/>
          <p:cNvCxnSpPr>
            <a:cxnSpLocks/>
          </p:cNvCxnSpPr>
          <p:nvPr/>
        </p:nvCxnSpPr>
        <p:spPr>
          <a:xfrm>
            <a:off x="5811188" y="3538582"/>
            <a:ext cx="1932677"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5" name="图片 4"/>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658089" y="1283448"/>
            <a:ext cx="1260000" cy="1260000"/>
          </a:xfrm>
          <a:prstGeom prst="rect">
            <a:avLst/>
          </a:prstGeom>
        </p:spPr>
      </p:pic>
      <p:pic>
        <p:nvPicPr>
          <p:cNvPr id="6" name="图片 5"/>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4427261" y="1284075"/>
            <a:ext cx="1260000" cy="1260000"/>
          </a:xfrm>
          <a:prstGeom prst="rect">
            <a:avLst/>
          </a:prstGeom>
        </p:spPr>
      </p:pic>
      <p:pic>
        <p:nvPicPr>
          <p:cNvPr id="7" name="图片 6"/>
          <p:cNvPicPr>
            <a:picLocks/>
          </p:cNvPicPr>
          <p:nvPr/>
        </p:nvPicPr>
        <p:blipFill>
          <a:blip r:embed="rId5" cstate="print">
            <a:extLst>
              <a:ext uri="{28A0092B-C50C-407E-A947-70E740481C1C}">
                <a14:useLocalDpi xmlns:a14="http://schemas.microsoft.com/office/drawing/2010/main" val="0"/>
              </a:ext>
            </a:extLst>
          </a:blip>
          <a:stretch>
            <a:fillRect/>
          </a:stretch>
        </p:blipFill>
        <p:spPr>
          <a:xfrm>
            <a:off x="658089" y="2908582"/>
            <a:ext cx="1260000" cy="1260000"/>
          </a:xfrm>
          <a:prstGeom prst="rect">
            <a:avLst/>
          </a:prstGeom>
        </p:spPr>
      </p:pic>
      <p:pic>
        <p:nvPicPr>
          <p:cNvPr id="8" name="图片 7"/>
          <p:cNvPicPr>
            <a:picLocks/>
          </p:cNvPicPr>
          <p:nvPr/>
        </p:nvPicPr>
        <p:blipFill>
          <a:blip r:embed="rId6" cstate="print">
            <a:extLst>
              <a:ext uri="{28A0092B-C50C-407E-A947-70E740481C1C}">
                <a14:useLocalDpi xmlns:a14="http://schemas.microsoft.com/office/drawing/2010/main" val="0"/>
              </a:ext>
            </a:extLst>
          </a:blip>
          <a:stretch>
            <a:fillRect/>
          </a:stretch>
        </p:blipFill>
        <p:spPr>
          <a:xfrm>
            <a:off x="4427261" y="2908582"/>
            <a:ext cx="1260000" cy="1260000"/>
          </a:xfrm>
          <a:prstGeom prst="rect">
            <a:avLst/>
          </a:prstGeom>
        </p:spPr>
      </p:pic>
    </p:spTree>
    <p:extLst>
      <p:ext uri="{BB962C8B-B14F-4D97-AF65-F5344CB8AC3E}">
        <p14:creationId xmlns:p14="http://schemas.microsoft.com/office/powerpoint/2010/main" val="83952968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barn(inVertical)">
                                      <p:cBhvr>
                                        <p:cTn id="14" dur="500"/>
                                        <p:tgtEl>
                                          <p:spTgt spid="30"/>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1000"/>
                                        <p:tgtEl>
                                          <p:spTgt spid="51"/>
                                        </p:tgtEl>
                                      </p:cBhvr>
                                    </p:animEffect>
                                    <p:anim calcmode="lin" valueType="num">
                                      <p:cBhvr>
                                        <p:cTn id="20" dur="1000" fill="hold"/>
                                        <p:tgtEl>
                                          <p:spTgt spid="51"/>
                                        </p:tgtEl>
                                        <p:attrNameLst>
                                          <p:attrName>ppt_x</p:attrName>
                                        </p:attrNameLst>
                                      </p:cBhvr>
                                      <p:tavLst>
                                        <p:tav tm="0">
                                          <p:val>
                                            <p:strVal val="#ppt_x"/>
                                          </p:val>
                                        </p:tav>
                                        <p:tav tm="100000">
                                          <p:val>
                                            <p:strVal val="#ppt_x"/>
                                          </p:val>
                                        </p:tav>
                                      </p:tavLst>
                                    </p:anim>
                                    <p:anim calcmode="lin" valueType="num">
                                      <p:cBhvr>
                                        <p:cTn id="21" dur="1000" fill="hold"/>
                                        <p:tgtEl>
                                          <p:spTgt spid="51"/>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52"/>
                                        </p:tgtEl>
                                        <p:attrNameLst>
                                          <p:attrName>style.visibility</p:attrName>
                                        </p:attrNameLst>
                                      </p:cBhvr>
                                      <p:to>
                                        <p:strVal val="visible"/>
                                      </p:to>
                                    </p:set>
                                    <p:animEffect transition="in" filter="fade">
                                      <p:cBhvr>
                                        <p:cTn id="24" dur="1000"/>
                                        <p:tgtEl>
                                          <p:spTgt spid="52"/>
                                        </p:tgtEl>
                                      </p:cBhvr>
                                    </p:animEffect>
                                    <p:anim calcmode="lin" valueType="num">
                                      <p:cBhvr>
                                        <p:cTn id="25" dur="1000" fill="hold"/>
                                        <p:tgtEl>
                                          <p:spTgt spid="52"/>
                                        </p:tgtEl>
                                        <p:attrNameLst>
                                          <p:attrName>ppt_x</p:attrName>
                                        </p:attrNameLst>
                                      </p:cBhvr>
                                      <p:tavLst>
                                        <p:tav tm="0">
                                          <p:val>
                                            <p:strVal val="#ppt_x"/>
                                          </p:val>
                                        </p:tav>
                                        <p:tav tm="100000">
                                          <p:val>
                                            <p:strVal val="#ppt_x"/>
                                          </p:val>
                                        </p:tav>
                                      </p:tavLst>
                                    </p:anim>
                                    <p:anim calcmode="lin" valueType="num">
                                      <p:cBhvr>
                                        <p:cTn id="26" dur="1000" fill="hold"/>
                                        <p:tgtEl>
                                          <p:spTgt spid="52"/>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22" presetClass="entr" presetSubtype="8" fill="hold" nodeType="afterEffect">
                                  <p:stCondLst>
                                    <p:cond delay="0"/>
                                  </p:stCondLst>
                                  <p:childTnLst>
                                    <p:set>
                                      <p:cBhvr>
                                        <p:cTn id="29" dur="1" fill="hold">
                                          <p:stCondLst>
                                            <p:cond delay="0"/>
                                          </p:stCondLst>
                                        </p:cTn>
                                        <p:tgtEl>
                                          <p:spTgt spid="63"/>
                                        </p:tgtEl>
                                        <p:attrNameLst>
                                          <p:attrName>style.visibility</p:attrName>
                                        </p:attrNameLst>
                                      </p:cBhvr>
                                      <p:to>
                                        <p:strVal val="visible"/>
                                      </p:to>
                                    </p:set>
                                    <p:animEffect transition="in" filter="wipe(left)">
                                      <p:cBhvr>
                                        <p:cTn id="30" dur="500"/>
                                        <p:tgtEl>
                                          <p:spTgt spid="63"/>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57"/>
                                        </p:tgtEl>
                                        <p:attrNameLst>
                                          <p:attrName>style.visibility</p:attrName>
                                        </p:attrNameLst>
                                      </p:cBhvr>
                                      <p:to>
                                        <p:strVal val="visible"/>
                                      </p:to>
                                    </p:set>
                                    <p:animEffect transition="in" filter="fade">
                                      <p:cBhvr>
                                        <p:cTn id="35" dur="1000"/>
                                        <p:tgtEl>
                                          <p:spTgt spid="57"/>
                                        </p:tgtEl>
                                      </p:cBhvr>
                                    </p:animEffect>
                                    <p:anim calcmode="lin" valueType="num">
                                      <p:cBhvr>
                                        <p:cTn id="36" dur="1000" fill="hold"/>
                                        <p:tgtEl>
                                          <p:spTgt spid="57"/>
                                        </p:tgtEl>
                                        <p:attrNameLst>
                                          <p:attrName>ppt_x</p:attrName>
                                        </p:attrNameLst>
                                      </p:cBhvr>
                                      <p:tavLst>
                                        <p:tav tm="0">
                                          <p:val>
                                            <p:strVal val="#ppt_x"/>
                                          </p:val>
                                        </p:tav>
                                        <p:tav tm="100000">
                                          <p:val>
                                            <p:strVal val="#ppt_x"/>
                                          </p:val>
                                        </p:tav>
                                      </p:tavLst>
                                    </p:anim>
                                    <p:anim calcmode="lin" valueType="num">
                                      <p:cBhvr>
                                        <p:cTn id="37" dur="1000" fill="hold"/>
                                        <p:tgtEl>
                                          <p:spTgt spid="57"/>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58"/>
                                        </p:tgtEl>
                                        <p:attrNameLst>
                                          <p:attrName>style.visibility</p:attrName>
                                        </p:attrNameLst>
                                      </p:cBhvr>
                                      <p:to>
                                        <p:strVal val="visible"/>
                                      </p:to>
                                    </p:set>
                                    <p:animEffect transition="in" filter="fade">
                                      <p:cBhvr>
                                        <p:cTn id="40" dur="1000"/>
                                        <p:tgtEl>
                                          <p:spTgt spid="58"/>
                                        </p:tgtEl>
                                      </p:cBhvr>
                                    </p:animEffect>
                                    <p:anim calcmode="lin" valueType="num">
                                      <p:cBhvr>
                                        <p:cTn id="41" dur="1000" fill="hold"/>
                                        <p:tgtEl>
                                          <p:spTgt spid="58"/>
                                        </p:tgtEl>
                                        <p:attrNameLst>
                                          <p:attrName>ppt_x</p:attrName>
                                        </p:attrNameLst>
                                      </p:cBhvr>
                                      <p:tavLst>
                                        <p:tav tm="0">
                                          <p:val>
                                            <p:strVal val="#ppt_x"/>
                                          </p:val>
                                        </p:tav>
                                        <p:tav tm="100000">
                                          <p:val>
                                            <p:strVal val="#ppt_x"/>
                                          </p:val>
                                        </p:tav>
                                      </p:tavLst>
                                    </p:anim>
                                    <p:anim calcmode="lin" valueType="num">
                                      <p:cBhvr>
                                        <p:cTn id="42" dur="1000" fill="hold"/>
                                        <p:tgtEl>
                                          <p:spTgt spid="58"/>
                                        </p:tgtEl>
                                        <p:attrNameLst>
                                          <p:attrName>ppt_y</p:attrName>
                                        </p:attrNameLst>
                                      </p:cBhvr>
                                      <p:tavLst>
                                        <p:tav tm="0">
                                          <p:val>
                                            <p:strVal val="#ppt_y+.1"/>
                                          </p:val>
                                        </p:tav>
                                        <p:tav tm="100000">
                                          <p:val>
                                            <p:strVal val="#ppt_y"/>
                                          </p:val>
                                        </p:tav>
                                      </p:tavLst>
                                    </p:anim>
                                  </p:childTnLst>
                                </p:cTn>
                              </p:par>
                            </p:childTnLst>
                          </p:cTn>
                        </p:par>
                        <p:par>
                          <p:cTn id="43" fill="hold">
                            <p:stCondLst>
                              <p:cond delay="1000"/>
                            </p:stCondLst>
                            <p:childTnLst>
                              <p:par>
                                <p:cTn id="44" presetID="22" presetClass="entr" presetSubtype="8" fill="hold" nodeType="afterEffect">
                                  <p:stCondLst>
                                    <p:cond delay="0"/>
                                  </p:stCondLst>
                                  <p:childTnLst>
                                    <p:set>
                                      <p:cBhvr>
                                        <p:cTn id="45" dur="1" fill="hold">
                                          <p:stCondLst>
                                            <p:cond delay="0"/>
                                          </p:stCondLst>
                                        </p:cTn>
                                        <p:tgtEl>
                                          <p:spTgt spid="59"/>
                                        </p:tgtEl>
                                        <p:attrNameLst>
                                          <p:attrName>style.visibility</p:attrName>
                                        </p:attrNameLst>
                                      </p:cBhvr>
                                      <p:to>
                                        <p:strVal val="visible"/>
                                      </p:to>
                                    </p:set>
                                    <p:animEffect transition="in" filter="wipe(left)">
                                      <p:cBhvr>
                                        <p:cTn id="46" dur="500"/>
                                        <p:tgtEl>
                                          <p:spTgt spid="59"/>
                                        </p:tgtEl>
                                      </p:cBhvr>
                                    </p:animEffect>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grpId="0" nodeType="clickEffect">
                                  <p:stCondLst>
                                    <p:cond delay="0"/>
                                  </p:stCondLst>
                                  <p:childTnLst>
                                    <p:set>
                                      <p:cBhvr>
                                        <p:cTn id="50" dur="1" fill="hold">
                                          <p:stCondLst>
                                            <p:cond delay="0"/>
                                          </p:stCondLst>
                                        </p:cTn>
                                        <p:tgtEl>
                                          <p:spTgt spid="64"/>
                                        </p:tgtEl>
                                        <p:attrNameLst>
                                          <p:attrName>style.visibility</p:attrName>
                                        </p:attrNameLst>
                                      </p:cBhvr>
                                      <p:to>
                                        <p:strVal val="visible"/>
                                      </p:to>
                                    </p:set>
                                    <p:animEffect transition="in" filter="fade">
                                      <p:cBhvr>
                                        <p:cTn id="51" dur="1000"/>
                                        <p:tgtEl>
                                          <p:spTgt spid="64"/>
                                        </p:tgtEl>
                                      </p:cBhvr>
                                    </p:animEffect>
                                    <p:anim calcmode="lin" valueType="num">
                                      <p:cBhvr>
                                        <p:cTn id="52" dur="1000" fill="hold"/>
                                        <p:tgtEl>
                                          <p:spTgt spid="64"/>
                                        </p:tgtEl>
                                        <p:attrNameLst>
                                          <p:attrName>ppt_x</p:attrName>
                                        </p:attrNameLst>
                                      </p:cBhvr>
                                      <p:tavLst>
                                        <p:tav tm="0">
                                          <p:val>
                                            <p:strVal val="#ppt_x"/>
                                          </p:val>
                                        </p:tav>
                                        <p:tav tm="100000">
                                          <p:val>
                                            <p:strVal val="#ppt_x"/>
                                          </p:val>
                                        </p:tav>
                                      </p:tavLst>
                                    </p:anim>
                                    <p:anim calcmode="lin" valueType="num">
                                      <p:cBhvr>
                                        <p:cTn id="53" dur="1000" fill="hold"/>
                                        <p:tgtEl>
                                          <p:spTgt spid="64"/>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65"/>
                                        </p:tgtEl>
                                        <p:attrNameLst>
                                          <p:attrName>style.visibility</p:attrName>
                                        </p:attrNameLst>
                                      </p:cBhvr>
                                      <p:to>
                                        <p:strVal val="visible"/>
                                      </p:to>
                                    </p:set>
                                    <p:animEffect transition="in" filter="fade">
                                      <p:cBhvr>
                                        <p:cTn id="56" dur="1000"/>
                                        <p:tgtEl>
                                          <p:spTgt spid="65"/>
                                        </p:tgtEl>
                                      </p:cBhvr>
                                    </p:animEffect>
                                    <p:anim calcmode="lin" valueType="num">
                                      <p:cBhvr>
                                        <p:cTn id="57" dur="1000" fill="hold"/>
                                        <p:tgtEl>
                                          <p:spTgt spid="65"/>
                                        </p:tgtEl>
                                        <p:attrNameLst>
                                          <p:attrName>ppt_x</p:attrName>
                                        </p:attrNameLst>
                                      </p:cBhvr>
                                      <p:tavLst>
                                        <p:tav tm="0">
                                          <p:val>
                                            <p:strVal val="#ppt_x"/>
                                          </p:val>
                                        </p:tav>
                                        <p:tav tm="100000">
                                          <p:val>
                                            <p:strVal val="#ppt_x"/>
                                          </p:val>
                                        </p:tav>
                                      </p:tavLst>
                                    </p:anim>
                                    <p:anim calcmode="lin" valueType="num">
                                      <p:cBhvr>
                                        <p:cTn id="58" dur="1000" fill="hold"/>
                                        <p:tgtEl>
                                          <p:spTgt spid="65"/>
                                        </p:tgtEl>
                                        <p:attrNameLst>
                                          <p:attrName>ppt_y</p:attrName>
                                        </p:attrNameLst>
                                      </p:cBhvr>
                                      <p:tavLst>
                                        <p:tav tm="0">
                                          <p:val>
                                            <p:strVal val="#ppt_y+.1"/>
                                          </p:val>
                                        </p:tav>
                                        <p:tav tm="100000">
                                          <p:val>
                                            <p:strVal val="#ppt_y"/>
                                          </p:val>
                                        </p:tav>
                                      </p:tavLst>
                                    </p:anim>
                                  </p:childTnLst>
                                </p:cTn>
                              </p:par>
                            </p:childTnLst>
                          </p:cTn>
                        </p:par>
                        <p:par>
                          <p:cTn id="59" fill="hold">
                            <p:stCondLst>
                              <p:cond delay="1000"/>
                            </p:stCondLst>
                            <p:childTnLst>
                              <p:par>
                                <p:cTn id="60" presetID="22" presetClass="entr" presetSubtype="8" fill="hold" nodeType="afterEffect">
                                  <p:stCondLst>
                                    <p:cond delay="0"/>
                                  </p:stCondLst>
                                  <p:childTnLst>
                                    <p:set>
                                      <p:cBhvr>
                                        <p:cTn id="61" dur="1" fill="hold">
                                          <p:stCondLst>
                                            <p:cond delay="0"/>
                                          </p:stCondLst>
                                        </p:cTn>
                                        <p:tgtEl>
                                          <p:spTgt spid="102"/>
                                        </p:tgtEl>
                                        <p:attrNameLst>
                                          <p:attrName>style.visibility</p:attrName>
                                        </p:attrNameLst>
                                      </p:cBhvr>
                                      <p:to>
                                        <p:strVal val="visible"/>
                                      </p:to>
                                    </p:set>
                                    <p:animEffect transition="in" filter="wipe(left)">
                                      <p:cBhvr>
                                        <p:cTn id="62" dur="500"/>
                                        <p:tgtEl>
                                          <p:spTgt spid="102"/>
                                        </p:tgtEl>
                                      </p:cBhvr>
                                    </p:animEffect>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103"/>
                                        </p:tgtEl>
                                        <p:attrNameLst>
                                          <p:attrName>style.visibility</p:attrName>
                                        </p:attrNameLst>
                                      </p:cBhvr>
                                      <p:to>
                                        <p:strVal val="visible"/>
                                      </p:to>
                                    </p:set>
                                    <p:animEffect transition="in" filter="fade">
                                      <p:cBhvr>
                                        <p:cTn id="67" dur="1000"/>
                                        <p:tgtEl>
                                          <p:spTgt spid="103"/>
                                        </p:tgtEl>
                                      </p:cBhvr>
                                    </p:animEffect>
                                    <p:anim calcmode="lin" valueType="num">
                                      <p:cBhvr>
                                        <p:cTn id="68" dur="1000" fill="hold"/>
                                        <p:tgtEl>
                                          <p:spTgt spid="103"/>
                                        </p:tgtEl>
                                        <p:attrNameLst>
                                          <p:attrName>ppt_x</p:attrName>
                                        </p:attrNameLst>
                                      </p:cBhvr>
                                      <p:tavLst>
                                        <p:tav tm="0">
                                          <p:val>
                                            <p:strVal val="#ppt_x"/>
                                          </p:val>
                                        </p:tav>
                                        <p:tav tm="100000">
                                          <p:val>
                                            <p:strVal val="#ppt_x"/>
                                          </p:val>
                                        </p:tav>
                                      </p:tavLst>
                                    </p:anim>
                                    <p:anim calcmode="lin" valueType="num">
                                      <p:cBhvr>
                                        <p:cTn id="69" dur="1000" fill="hold"/>
                                        <p:tgtEl>
                                          <p:spTgt spid="103"/>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104"/>
                                        </p:tgtEl>
                                        <p:attrNameLst>
                                          <p:attrName>style.visibility</p:attrName>
                                        </p:attrNameLst>
                                      </p:cBhvr>
                                      <p:to>
                                        <p:strVal val="visible"/>
                                      </p:to>
                                    </p:set>
                                    <p:animEffect transition="in" filter="fade">
                                      <p:cBhvr>
                                        <p:cTn id="72" dur="1000"/>
                                        <p:tgtEl>
                                          <p:spTgt spid="104"/>
                                        </p:tgtEl>
                                      </p:cBhvr>
                                    </p:animEffect>
                                    <p:anim calcmode="lin" valueType="num">
                                      <p:cBhvr>
                                        <p:cTn id="73" dur="1000" fill="hold"/>
                                        <p:tgtEl>
                                          <p:spTgt spid="104"/>
                                        </p:tgtEl>
                                        <p:attrNameLst>
                                          <p:attrName>ppt_x</p:attrName>
                                        </p:attrNameLst>
                                      </p:cBhvr>
                                      <p:tavLst>
                                        <p:tav tm="0">
                                          <p:val>
                                            <p:strVal val="#ppt_x"/>
                                          </p:val>
                                        </p:tav>
                                        <p:tav tm="100000">
                                          <p:val>
                                            <p:strVal val="#ppt_x"/>
                                          </p:val>
                                        </p:tav>
                                      </p:tavLst>
                                    </p:anim>
                                    <p:anim calcmode="lin" valueType="num">
                                      <p:cBhvr>
                                        <p:cTn id="74" dur="1000" fill="hold"/>
                                        <p:tgtEl>
                                          <p:spTgt spid="104"/>
                                        </p:tgtEl>
                                        <p:attrNameLst>
                                          <p:attrName>ppt_y</p:attrName>
                                        </p:attrNameLst>
                                      </p:cBhvr>
                                      <p:tavLst>
                                        <p:tav tm="0">
                                          <p:val>
                                            <p:strVal val="#ppt_y+.1"/>
                                          </p:val>
                                        </p:tav>
                                        <p:tav tm="100000">
                                          <p:val>
                                            <p:strVal val="#ppt_y"/>
                                          </p:val>
                                        </p:tav>
                                      </p:tavLst>
                                    </p:anim>
                                  </p:childTnLst>
                                </p:cTn>
                              </p:par>
                            </p:childTnLst>
                          </p:cTn>
                        </p:par>
                        <p:par>
                          <p:cTn id="75" fill="hold">
                            <p:stCondLst>
                              <p:cond delay="1000"/>
                            </p:stCondLst>
                            <p:childTnLst>
                              <p:par>
                                <p:cTn id="76" presetID="22" presetClass="entr" presetSubtype="8" fill="hold" nodeType="afterEffect">
                                  <p:stCondLst>
                                    <p:cond delay="0"/>
                                  </p:stCondLst>
                                  <p:childTnLst>
                                    <p:set>
                                      <p:cBhvr>
                                        <p:cTn id="77" dur="1" fill="hold">
                                          <p:stCondLst>
                                            <p:cond delay="0"/>
                                          </p:stCondLst>
                                        </p:cTn>
                                        <p:tgtEl>
                                          <p:spTgt spid="105"/>
                                        </p:tgtEl>
                                        <p:attrNameLst>
                                          <p:attrName>style.visibility</p:attrName>
                                        </p:attrNameLst>
                                      </p:cBhvr>
                                      <p:to>
                                        <p:strVal val="visible"/>
                                      </p:to>
                                    </p:set>
                                    <p:animEffect transition="in" filter="wipe(left)">
                                      <p:cBhvr>
                                        <p:cTn id="78"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51" grpId="0"/>
      <p:bldP spid="52" grpId="0"/>
      <p:bldP spid="57" grpId="0"/>
      <p:bldP spid="58" grpId="0"/>
      <p:bldP spid="64" grpId="0"/>
      <p:bldP spid="65" grpId="0"/>
      <p:bldP spid="103" grpId="0"/>
      <p:bldP spid="10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272403" y="1809340"/>
            <a:ext cx="1896533" cy="2533642"/>
          </a:xfrm>
          <a:prstGeom prst="roundRect">
            <a:avLst>
              <a:gd name="adj" fmla="val 7738"/>
            </a:avLst>
          </a:prstGeom>
          <a:noFill/>
          <a:ln>
            <a:solidFill>
              <a:srgbClr val="FFF5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14"/>
          <p:cNvSpPr>
            <a:spLocks noChangeArrowheads="1"/>
          </p:cNvSpPr>
          <p:nvPr/>
        </p:nvSpPr>
        <p:spPr bwMode="auto">
          <a:xfrm>
            <a:off x="1666670" y="2033300"/>
            <a:ext cx="110799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1800" dirty="0">
                <a:solidFill>
                  <a:srgbClr val="FFF5E1"/>
                </a:solidFill>
                <a:effectLst>
                  <a:outerShdw blurRad="50800" dist="38100" dir="5400000" algn="t" rotWithShape="0">
                    <a:prstClr val="black">
                      <a:alpha val="40000"/>
                    </a:prstClr>
                  </a:outerShdw>
                </a:effectLst>
                <a:latin typeface="+mj-ea"/>
                <a:ea typeface="+mj-ea"/>
              </a:rPr>
              <a:t>动作分类</a:t>
            </a:r>
          </a:p>
        </p:txBody>
      </p:sp>
      <p:sp>
        <p:nvSpPr>
          <p:cNvPr id="32" name="矩形 31"/>
          <p:cNvSpPr/>
          <p:nvPr/>
        </p:nvSpPr>
        <p:spPr>
          <a:xfrm>
            <a:off x="1330335" y="2626591"/>
            <a:ext cx="1780665" cy="738664"/>
          </a:xfrm>
          <a:prstGeom prst="rect">
            <a:avLst/>
          </a:prstGeom>
        </p:spPr>
        <p:txBody>
          <a:bodyPr wrap="square">
            <a:spAutoFit/>
          </a:bodyPr>
          <a:lstStyle/>
          <a:p>
            <a:pPr algn="ctr">
              <a:lnSpc>
                <a:spcPct val="150000"/>
              </a:lnSpc>
            </a:pPr>
            <a:r>
              <a:rPr lang="zh-CN" altLang="en-US" sz="1400" kern="0" dirty="0">
                <a:solidFill>
                  <a:srgbClr val="FFF5E1"/>
                </a:solidFill>
                <a:cs typeface="Arial" panose="020B0604020202020204" pitchFamily="34" charset="0"/>
                <a:sym typeface="Arial" panose="020B0604020202020204" pitchFamily="34" charset="0"/>
              </a:rPr>
              <a:t>对视频中的动作进行自动分类</a:t>
            </a:r>
            <a:endParaRPr lang="zh-CN" altLang="en-US" sz="1400" dirty="0"/>
          </a:p>
        </p:txBody>
      </p:sp>
      <p:sp>
        <p:nvSpPr>
          <p:cNvPr id="18" name="矩形 14"/>
          <p:cNvSpPr>
            <a:spLocks noChangeArrowheads="1"/>
          </p:cNvSpPr>
          <p:nvPr/>
        </p:nvSpPr>
        <p:spPr bwMode="auto">
          <a:xfrm>
            <a:off x="3698664" y="400312"/>
            <a:ext cx="182614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行为识别</a:t>
            </a:r>
          </a:p>
        </p:txBody>
      </p:sp>
      <p:cxnSp>
        <p:nvCxnSpPr>
          <p:cNvPr id="19" name="直接连接符 18"/>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3478696" y="1599678"/>
            <a:ext cx="4721088" cy="289280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nvSpPr>
        <p:spPr>
          <a:xfrm>
            <a:off x="3717641" y="1809340"/>
            <a:ext cx="1896533" cy="2533642"/>
          </a:xfrm>
          <a:prstGeom prst="roundRect">
            <a:avLst>
              <a:gd name="adj" fmla="val 7738"/>
            </a:avLst>
          </a:prstGeom>
          <a:noFill/>
          <a:ln>
            <a:solidFill>
              <a:srgbClr val="FFF5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14"/>
          <p:cNvSpPr>
            <a:spLocks noChangeArrowheads="1"/>
          </p:cNvSpPr>
          <p:nvPr/>
        </p:nvSpPr>
        <p:spPr bwMode="auto">
          <a:xfrm>
            <a:off x="3908329" y="2033300"/>
            <a:ext cx="151515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1800" dirty="0">
                <a:solidFill>
                  <a:srgbClr val="FFF5E1"/>
                </a:solidFill>
                <a:effectLst>
                  <a:outerShdw blurRad="50800" dist="38100" dir="5400000" algn="t" rotWithShape="0">
                    <a:prstClr val="black">
                      <a:alpha val="40000"/>
                    </a:prstClr>
                  </a:outerShdw>
                </a:effectLst>
                <a:latin typeface="+mj-ea"/>
                <a:ea typeface="+mj-ea"/>
              </a:rPr>
              <a:t>输入</a:t>
            </a:r>
            <a:r>
              <a:rPr lang="en-US" altLang="zh-CN" sz="1800" dirty="0">
                <a:solidFill>
                  <a:srgbClr val="FFF5E1"/>
                </a:solidFill>
                <a:effectLst>
                  <a:outerShdw blurRad="50800" dist="38100" dir="5400000" algn="t" rotWithShape="0">
                    <a:prstClr val="black">
                      <a:alpha val="40000"/>
                    </a:prstClr>
                  </a:outerShdw>
                </a:effectLst>
                <a:latin typeface="+mj-ea"/>
                <a:ea typeface="+mj-ea"/>
              </a:rPr>
              <a:t>RGB</a:t>
            </a:r>
            <a:r>
              <a:rPr lang="zh-CN" altLang="en-US" sz="1800" dirty="0">
                <a:solidFill>
                  <a:srgbClr val="FFF5E1"/>
                </a:solidFill>
                <a:effectLst>
                  <a:outerShdw blurRad="50800" dist="38100" dir="5400000" algn="t" rotWithShape="0">
                    <a:prstClr val="black">
                      <a:alpha val="40000"/>
                    </a:prstClr>
                  </a:outerShdw>
                </a:effectLst>
                <a:latin typeface="+mj-ea"/>
                <a:ea typeface="+mj-ea"/>
              </a:rPr>
              <a:t>数据</a:t>
            </a:r>
          </a:p>
        </p:txBody>
      </p:sp>
      <p:sp>
        <p:nvSpPr>
          <p:cNvPr id="23" name="矩形 22"/>
          <p:cNvSpPr/>
          <p:nvPr/>
        </p:nvSpPr>
        <p:spPr>
          <a:xfrm>
            <a:off x="3775573" y="2626591"/>
            <a:ext cx="1780665" cy="1384995"/>
          </a:xfrm>
          <a:prstGeom prst="rect">
            <a:avLst/>
          </a:prstGeom>
        </p:spPr>
        <p:txBody>
          <a:bodyPr wrap="square">
            <a:spAutoFit/>
          </a:bodyPr>
          <a:lstStyle/>
          <a:p>
            <a:pPr algn="ctr">
              <a:lnSpc>
                <a:spcPct val="150000"/>
              </a:lnSpc>
            </a:pPr>
            <a:r>
              <a:rPr lang="zh-CN" altLang="en-US" sz="1400" kern="0" dirty="0">
                <a:solidFill>
                  <a:srgbClr val="FFF5E1"/>
                </a:solidFill>
                <a:cs typeface="Arial" panose="020B0604020202020204" pitchFamily="34" charset="0"/>
                <a:sym typeface="Arial" panose="020B0604020202020204" pitchFamily="34" charset="0"/>
              </a:rPr>
              <a:t>模型输入为数字图像视频，是行为识别的传统方法，也是主流方法。</a:t>
            </a:r>
            <a:endParaRPr lang="zh-CN" altLang="en-US" sz="1400" dirty="0"/>
          </a:p>
        </p:txBody>
      </p:sp>
      <p:sp>
        <p:nvSpPr>
          <p:cNvPr id="26" name="圆角矩形 25"/>
          <p:cNvSpPr/>
          <p:nvPr/>
        </p:nvSpPr>
        <p:spPr>
          <a:xfrm>
            <a:off x="6066377" y="1809340"/>
            <a:ext cx="1896533" cy="2533642"/>
          </a:xfrm>
          <a:prstGeom prst="roundRect">
            <a:avLst>
              <a:gd name="adj" fmla="val 7738"/>
            </a:avLst>
          </a:prstGeom>
          <a:noFill/>
          <a:ln>
            <a:solidFill>
              <a:srgbClr val="FFF5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14"/>
          <p:cNvSpPr>
            <a:spLocks noChangeArrowheads="1"/>
          </p:cNvSpPr>
          <p:nvPr/>
        </p:nvSpPr>
        <p:spPr bwMode="auto">
          <a:xfrm>
            <a:off x="6179320" y="2033300"/>
            <a:ext cx="167064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1800" dirty="0">
                <a:solidFill>
                  <a:srgbClr val="FFF5E1"/>
                </a:solidFill>
                <a:effectLst>
                  <a:outerShdw blurRad="50800" dist="38100" dir="5400000" algn="t" rotWithShape="0">
                    <a:prstClr val="black">
                      <a:alpha val="40000"/>
                    </a:prstClr>
                  </a:outerShdw>
                </a:effectLst>
                <a:latin typeface="+mj-ea"/>
                <a:ea typeface="+mj-ea"/>
              </a:rPr>
              <a:t>输入</a:t>
            </a:r>
            <a:r>
              <a:rPr lang="en-US" altLang="zh-CN" sz="1800" dirty="0">
                <a:solidFill>
                  <a:srgbClr val="FFF5E1"/>
                </a:solidFill>
                <a:effectLst>
                  <a:outerShdw blurRad="50800" dist="38100" dir="5400000" algn="t" rotWithShape="0">
                    <a:prstClr val="black">
                      <a:alpha val="40000"/>
                    </a:prstClr>
                  </a:outerShdw>
                </a:effectLst>
                <a:latin typeface="+mj-ea"/>
                <a:ea typeface="+mj-ea"/>
              </a:rPr>
              <a:t>RGBD</a:t>
            </a:r>
            <a:r>
              <a:rPr lang="zh-CN" altLang="en-US" sz="1800" dirty="0">
                <a:solidFill>
                  <a:srgbClr val="FFF5E1"/>
                </a:solidFill>
                <a:effectLst>
                  <a:outerShdw blurRad="50800" dist="38100" dir="5400000" algn="t" rotWithShape="0">
                    <a:prstClr val="black">
                      <a:alpha val="40000"/>
                    </a:prstClr>
                  </a:outerShdw>
                </a:effectLst>
                <a:latin typeface="+mj-ea"/>
                <a:ea typeface="+mj-ea"/>
              </a:rPr>
              <a:t>数据</a:t>
            </a:r>
          </a:p>
        </p:txBody>
      </p:sp>
      <p:sp>
        <p:nvSpPr>
          <p:cNvPr id="28" name="矩形 27"/>
          <p:cNvSpPr/>
          <p:nvPr/>
        </p:nvSpPr>
        <p:spPr>
          <a:xfrm>
            <a:off x="6124309" y="2626591"/>
            <a:ext cx="1780665" cy="1384995"/>
          </a:xfrm>
          <a:prstGeom prst="rect">
            <a:avLst/>
          </a:prstGeom>
        </p:spPr>
        <p:txBody>
          <a:bodyPr wrap="square">
            <a:spAutoFit/>
          </a:bodyPr>
          <a:lstStyle/>
          <a:p>
            <a:pPr algn="ctr">
              <a:lnSpc>
                <a:spcPct val="150000"/>
              </a:lnSpc>
            </a:pPr>
            <a:r>
              <a:rPr lang="zh-CN" altLang="en-US" sz="1400" kern="0" dirty="0">
                <a:solidFill>
                  <a:srgbClr val="FFF5E1"/>
                </a:solidFill>
                <a:cs typeface="Arial" panose="020B0604020202020204" pitchFamily="34" charset="0"/>
                <a:sym typeface="Arial" panose="020B0604020202020204" pitchFamily="34" charset="0"/>
              </a:rPr>
              <a:t>模型输入为人体骨骼序列，得益于姿态估计的进步，是比较新颖的方法。</a:t>
            </a:r>
            <a:endParaRPr lang="zh-CN" altLang="en-US" sz="1400" dirty="0"/>
          </a:p>
        </p:txBody>
      </p:sp>
    </p:spTree>
    <p:extLst>
      <p:ext uri="{BB962C8B-B14F-4D97-AF65-F5344CB8AC3E}">
        <p14:creationId xmlns:p14="http://schemas.microsoft.com/office/powerpoint/2010/main" val="346124660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1000"/>
                                        <p:tgtEl>
                                          <p:spTgt spid="32"/>
                                        </p:tgtEl>
                                      </p:cBhvr>
                                    </p:animEffect>
                                    <p:anim calcmode="lin" valueType="num">
                                      <p:cBhvr>
                                        <p:cTn id="20" dur="1000" fill="hold"/>
                                        <p:tgtEl>
                                          <p:spTgt spid="32"/>
                                        </p:tgtEl>
                                        <p:attrNameLst>
                                          <p:attrName>ppt_x</p:attrName>
                                        </p:attrNameLst>
                                      </p:cBhvr>
                                      <p:tavLst>
                                        <p:tav tm="0">
                                          <p:val>
                                            <p:strVal val="#ppt_x"/>
                                          </p:val>
                                        </p:tav>
                                        <p:tav tm="100000">
                                          <p:val>
                                            <p:strVal val="#ppt_x"/>
                                          </p:val>
                                        </p:tav>
                                      </p:tavLst>
                                    </p:anim>
                                    <p:anim calcmode="lin" valueType="num">
                                      <p:cBhvr>
                                        <p:cTn id="21"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1000"/>
                                        <p:tgtEl>
                                          <p:spTgt spid="18"/>
                                        </p:tgtEl>
                                      </p:cBhvr>
                                    </p:animEffect>
                                    <p:anim calcmode="lin" valueType="num">
                                      <p:cBhvr>
                                        <p:cTn id="27" dur="1000" fill="hold"/>
                                        <p:tgtEl>
                                          <p:spTgt spid="18"/>
                                        </p:tgtEl>
                                        <p:attrNameLst>
                                          <p:attrName>ppt_x</p:attrName>
                                        </p:attrNameLst>
                                      </p:cBhvr>
                                      <p:tavLst>
                                        <p:tav tm="0">
                                          <p:val>
                                            <p:strVal val="#ppt_x"/>
                                          </p:val>
                                        </p:tav>
                                        <p:tav tm="100000">
                                          <p:val>
                                            <p:strVal val="#ppt_x"/>
                                          </p:val>
                                        </p:tav>
                                      </p:tavLst>
                                    </p:anim>
                                    <p:anim calcmode="lin" valueType="num">
                                      <p:cBhvr>
                                        <p:cTn id="28"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barn(inVertical)">
                                      <p:cBhvr>
                                        <p:cTn id="33" dur="500"/>
                                        <p:tgtEl>
                                          <p:spTgt spid="19"/>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1000"/>
                                        <p:tgtEl>
                                          <p:spTgt spid="21"/>
                                        </p:tgtEl>
                                      </p:cBhvr>
                                    </p:animEffect>
                                    <p:anim calcmode="lin" valueType="num">
                                      <p:cBhvr>
                                        <p:cTn id="39" dur="1000" fill="hold"/>
                                        <p:tgtEl>
                                          <p:spTgt spid="21"/>
                                        </p:tgtEl>
                                        <p:attrNameLst>
                                          <p:attrName>ppt_x</p:attrName>
                                        </p:attrNameLst>
                                      </p:cBhvr>
                                      <p:tavLst>
                                        <p:tav tm="0">
                                          <p:val>
                                            <p:strVal val="#ppt_x"/>
                                          </p:val>
                                        </p:tav>
                                        <p:tav tm="100000">
                                          <p:val>
                                            <p:strVal val="#ppt_x"/>
                                          </p:val>
                                        </p:tav>
                                      </p:tavLst>
                                    </p:anim>
                                    <p:anim calcmode="lin" valueType="num">
                                      <p:cBhvr>
                                        <p:cTn id="40"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1000"/>
                                        <p:tgtEl>
                                          <p:spTgt spid="22"/>
                                        </p:tgtEl>
                                      </p:cBhvr>
                                    </p:animEffect>
                                    <p:anim calcmode="lin" valueType="num">
                                      <p:cBhvr>
                                        <p:cTn id="46" dur="1000" fill="hold"/>
                                        <p:tgtEl>
                                          <p:spTgt spid="22"/>
                                        </p:tgtEl>
                                        <p:attrNameLst>
                                          <p:attrName>ppt_x</p:attrName>
                                        </p:attrNameLst>
                                      </p:cBhvr>
                                      <p:tavLst>
                                        <p:tav tm="0">
                                          <p:val>
                                            <p:strVal val="#ppt_x"/>
                                          </p:val>
                                        </p:tav>
                                        <p:tav tm="100000">
                                          <p:val>
                                            <p:strVal val="#ppt_x"/>
                                          </p:val>
                                        </p:tav>
                                      </p:tavLst>
                                    </p:anim>
                                    <p:anim calcmode="lin" valueType="num">
                                      <p:cBhvr>
                                        <p:cTn id="47" dur="1000" fill="hold"/>
                                        <p:tgtEl>
                                          <p:spTgt spid="22"/>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1000"/>
                                        <p:tgtEl>
                                          <p:spTgt spid="23"/>
                                        </p:tgtEl>
                                      </p:cBhvr>
                                    </p:animEffect>
                                    <p:anim calcmode="lin" valueType="num">
                                      <p:cBhvr>
                                        <p:cTn id="51" dur="1000" fill="hold"/>
                                        <p:tgtEl>
                                          <p:spTgt spid="23"/>
                                        </p:tgtEl>
                                        <p:attrNameLst>
                                          <p:attrName>ppt_x</p:attrName>
                                        </p:attrNameLst>
                                      </p:cBhvr>
                                      <p:tavLst>
                                        <p:tav tm="0">
                                          <p:val>
                                            <p:strVal val="#ppt_x"/>
                                          </p:val>
                                        </p:tav>
                                        <p:tav tm="100000">
                                          <p:val>
                                            <p:strVal val="#ppt_x"/>
                                          </p:val>
                                        </p:tav>
                                      </p:tavLst>
                                    </p:anim>
                                    <p:anim calcmode="lin" valueType="num">
                                      <p:cBhvr>
                                        <p:cTn id="52"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1000"/>
                                        <p:tgtEl>
                                          <p:spTgt spid="26"/>
                                        </p:tgtEl>
                                      </p:cBhvr>
                                    </p:animEffect>
                                    <p:anim calcmode="lin" valueType="num">
                                      <p:cBhvr>
                                        <p:cTn id="58" dur="1000" fill="hold"/>
                                        <p:tgtEl>
                                          <p:spTgt spid="26"/>
                                        </p:tgtEl>
                                        <p:attrNameLst>
                                          <p:attrName>ppt_x</p:attrName>
                                        </p:attrNameLst>
                                      </p:cBhvr>
                                      <p:tavLst>
                                        <p:tav tm="0">
                                          <p:val>
                                            <p:strVal val="#ppt_x"/>
                                          </p:val>
                                        </p:tav>
                                        <p:tav tm="100000">
                                          <p:val>
                                            <p:strVal val="#ppt_x"/>
                                          </p:val>
                                        </p:tav>
                                      </p:tavLst>
                                    </p:anim>
                                    <p:anim calcmode="lin" valueType="num">
                                      <p:cBhvr>
                                        <p:cTn id="59"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grpId="0" nodeType="clickEffect">
                                  <p:stCondLst>
                                    <p:cond delay="0"/>
                                  </p:stCondLst>
                                  <p:childTnLst>
                                    <p:set>
                                      <p:cBhvr>
                                        <p:cTn id="63" dur="1" fill="hold">
                                          <p:stCondLst>
                                            <p:cond delay="0"/>
                                          </p:stCondLst>
                                        </p:cTn>
                                        <p:tgtEl>
                                          <p:spTgt spid="27"/>
                                        </p:tgtEl>
                                        <p:attrNameLst>
                                          <p:attrName>style.visibility</p:attrName>
                                        </p:attrNameLst>
                                      </p:cBhvr>
                                      <p:to>
                                        <p:strVal val="visible"/>
                                      </p:to>
                                    </p:set>
                                    <p:animEffect transition="in" filter="fade">
                                      <p:cBhvr>
                                        <p:cTn id="64" dur="1000"/>
                                        <p:tgtEl>
                                          <p:spTgt spid="27"/>
                                        </p:tgtEl>
                                      </p:cBhvr>
                                    </p:animEffect>
                                    <p:anim calcmode="lin" valueType="num">
                                      <p:cBhvr>
                                        <p:cTn id="65" dur="1000" fill="hold"/>
                                        <p:tgtEl>
                                          <p:spTgt spid="27"/>
                                        </p:tgtEl>
                                        <p:attrNameLst>
                                          <p:attrName>ppt_x</p:attrName>
                                        </p:attrNameLst>
                                      </p:cBhvr>
                                      <p:tavLst>
                                        <p:tav tm="0">
                                          <p:val>
                                            <p:strVal val="#ppt_x"/>
                                          </p:val>
                                        </p:tav>
                                        <p:tav tm="100000">
                                          <p:val>
                                            <p:strVal val="#ppt_x"/>
                                          </p:val>
                                        </p:tav>
                                      </p:tavLst>
                                    </p:anim>
                                    <p:anim calcmode="lin" valueType="num">
                                      <p:cBhvr>
                                        <p:cTn id="66" dur="1000" fill="hold"/>
                                        <p:tgtEl>
                                          <p:spTgt spid="27"/>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28"/>
                                        </p:tgtEl>
                                        <p:attrNameLst>
                                          <p:attrName>style.visibility</p:attrName>
                                        </p:attrNameLst>
                                      </p:cBhvr>
                                      <p:to>
                                        <p:strVal val="visible"/>
                                      </p:to>
                                    </p:set>
                                    <p:animEffect transition="in" filter="fade">
                                      <p:cBhvr>
                                        <p:cTn id="69" dur="1000"/>
                                        <p:tgtEl>
                                          <p:spTgt spid="28"/>
                                        </p:tgtEl>
                                      </p:cBhvr>
                                    </p:animEffect>
                                    <p:anim calcmode="lin" valueType="num">
                                      <p:cBhvr>
                                        <p:cTn id="70" dur="1000" fill="hold"/>
                                        <p:tgtEl>
                                          <p:spTgt spid="28"/>
                                        </p:tgtEl>
                                        <p:attrNameLst>
                                          <p:attrName>ppt_x</p:attrName>
                                        </p:attrNameLst>
                                      </p:cBhvr>
                                      <p:tavLst>
                                        <p:tav tm="0">
                                          <p:val>
                                            <p:strVal val="#ppt_x"/>
                                          </p:val>
                                        </p:tav>
                                        <p:tav tm="100000">
                                          <p:val>
                                            <p:strVal val="#ppt_x"/>
                                          </p:val>
                                        </p:tav>
                                      </p:tavLst>
                                    </p:anim>
                                    <p:anim calcmode="lin" valueType="num">
                                      <p:cBhvr>
                                        <p:cTn id="71"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1" grpId="0"/>
      <p:bldP spid="32" grpId="0"/>
      <p:bldP spid="18" grpId="0"/>
      <p:bldP spid="21" grpId="0" animBg="1"/>
      <p:bldP spid="22" grpId="0"/>
      <p:bldP spid="23" grpId="0"/>
      <p:bldP spid="26" grpId="0" animBg="1"/>
      <p:bldP spid="27" grpId="0"/>
      <p:bldP spid="2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546847" y="1569862"/>
            <a:ext cx="1896533" cy="2533642"/>
          </a:xfrm>
          <a:prstGeom prst="roundRect">
            <a:avLst>
              <a:gd name="adj" fmla="val 7738"/>
            </a:avLst>
          </a:prstGeom>
          <a:noFill/>
          <a:ln>
            <a:solidFill>
              <a:srgbClr val="FFF5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14"/>
          <p:cNvSpPr>
            <a:spLocks noChangeArrowheads="1"/>
          </p:cNvSpPr>
          <p:nvPr/>
        </p:nvSpPr>
        <p:spPr bwMode="auto">
          <a:xfrm>
            <a:off x="941115" y="1793822"/>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1800" dirty="0">
                <a:solidFill>
                  <a:srgbClr val="FFF5E1"/>
                </a:solidFill>
                <a:effectLst>
                  <a:outerShdw blurRad="50800" dist="38100" dir="5400000" algn="t" rotWithShape="0">
                    <a:prstClr val="black">
                      <a:alpha val="40000"/>
                    </a:prstClr>
                  </a:outerShdw>
                </a:effectLst>
                <a:latin typeface="+mj-ea"/>
                <a:ea typeface="+mj-ea"/>
              </a:rPr>
              <a:t>数据来源</a:t>
            </a:r>
          </a:p>
        </p:txBody>
      </p:sp>
      <p:sp>
        <p:nvSpPr>
          <p:cNvPr id="32" name="矩形 31"/>
          <p:cNvSpPr/>
          <p:nvPr/>
        </p:nvSpPr>
        <p:spPr>
          <a:xfrm>
            <a:off x="604779" y="2387113"/>
            <a:ext cx="1780665" cy="705834"/>
          </a:xfrm>
          <a:prstGeom prst="rect">
            <a:avLst/>
          </a:prstGeom>
        </p:spPr>
        <p:txBody>
          <a:bodyPr wrap="square">
            <a:spAutoFit/>
          </a:bodyPr>
          <a:lstStyle/>
          <a:p>
            <a:pPr marL="342900" indent="-342900">
              <a:lnSpc>
                <a:spcPct val="150000"/>
              </a:lnSpc>
              <a:buAutoNum type="arabicPeriod"/>
            </a:pPr>
            <a:r>
              <a:rPr lang="zh-CN" altLang="en-US" sz="1400" kern="0" dirty="0">
                <a:solidFill>
                  <a:srgbClr val="FFF5E1"/>
                </a:solidFill>
                <a:cs typeface="Arial" panose="020B0604020202020204" pitchFamily="34" charset="0"/>
                <a:sym typeface="Arial" panose="020B0604020202020204" pitchFamily="34" charset="0"/>
              </a:rPr>
              <a:t>姿态估计算法</a:t>
            </a:r>
            <a:endParaRPr lang="en-US" altLang="zh-CN" sz="1400" kern="0" dirty="0">
              <a:solidFill>
                <a:srgbClr val="FFF5E1"/>
              </a:solidFill>
              <a:cs typeface="Arial" panose="020B0604020202020204" pitchFamily="34" charset="0"/>
              <a:sym typeface="Arial" panose="020B0604020202020204" pitchFamily="34" charset="0"/>
            </a:endParaRPr>
          </a:p>
          <a:p>
            <a:pPr marL="342900" indent="-342900">
              <a:lnSpc>
                <a:spcPct val="150000"/>
              </a:lnSpc>
              <a:buAutoNum type="arabicPeriod"/>
            </a:pPr>
            <a:r>
              <a:rPr lang="zh-CN" altLang="en-US" sz="1400" kern="0" dirty="0">
                <a:solidFill>
                  <a:srgbClr val="FFF5E1"/>
                </a:solidFill>
                <a:cs typeface="Arial" panose="020B0604020202020204" pitchFamily="34" charset="0"/>
                <a:sym typeface="Arial" panose="020B0604020202020204" pitchFamily="34" charset="0"/>
              </a:rPr>
              <a:t>基于</a:t>
            </a:r>
            <a:r>
              <a:rPr lang="en-US" altLang="zh-CN" sz="1400" kern="0" dirty="0">
                <a:solidFill>
                  <a:srgbClr val="FFF5E1"/>
                </a:solidFill>
                <a:cs typeface="Arial" panose="020B0604020202020204" pitchFamily="34" charset="0"/>
                <a:sym typeface="Arial" panose="020B0604020202020204" pitchFamily="34" charset="0"/>
              </a:rPr>
              <a:t>Kinect</a:t>
            </a:r>
            <a:endParaRPr lang="zh-CN" altLang="en-US" sz="1400" dirty="0"/>
          </a:p>
        </p:txBody>
      </p:sp>
      <p:sp>
        <p:nvSpPr>
          <p:cNvPr id="18" name="矩形 14"/>
          <p:cNvSpPr>
            <a:spLocks noChangeArrowheads="1"/>
          </p:cNvSpPr>
          <p:nvPr/>
        </p:nvSpPr>
        <p:spPr bwMode="auto">
          <a:xfrm>
            <a:off x="2672756" y="400312"/>
            <a:ext cx="38779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基于骨骼的行为识别</a:t>
            </a:r>
          </a:p>
        </p:txBody>
      </p:sp>
      <p:cxnSp>
        <p:nvCxnSpPr>
          <p:cNvPr id="19" name="直接连接符 18"/>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8956" y="1569862"/>
            <a:ext cx="3485398" cy="1962150"/>
          </a:xfrm>
          <a:prstGeom prst="rect">
            <a:avLst/>
          </a:prstGeom>
        </p:spPr>
      </p:pic>
      <p:sp>
        <p:nvSpPr>
          <p:cNvPr id="5" name="右箭头 4"/>
          <p:cNvSpPr/>
          <p:nvPr/>
        </p:nvSpPr>
        <p:spPr>
          <a:xfrm>
            <a:off x="2166731" y="2407070"/>
            <a:ext cx="1172817" cy="429613"/>
          </a:xfrm>
          <a:prstGeom prst="rightArrow">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339548" y="1569862"/>
            <a:ext cx="1729408" cy="196215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3482938" y="2020022"/>
            <a:ext cx="1780665" cy="1061829"/>
          </a:xfrm>
          <a:prstGeom prst="rect">
            <a:avLst/>
          </a:prstGeom>
        </p:spPr>
        <p:txBody>
          <a:bodyPr wrap="square">
            <a:spAutoFit/>
          </a:bodyPr>
          <a:lstStyle/>
          <a:p>
            <a:pPr marL="342900" indent="-342900">
              <a:lnSpc>
                <a:spcPct val="150000"/>
              </a:lnSpc>
              <a:buAutoNum type="arabicPeriod"/>
            </a:pPr>
            <a:r>
              <a:rPr lang="en-US" altLang="zh-CN" sz="1400" kern="0" dirty="0">
                <a:solidFill>
                  <a:srgbClr val="FFF5E1"/>
                </a:solidFill>
                <a:cs typeface="Arial" panose="020B0604020202020204" pitchFamily="34" charset="0"/>
                <a:sym typeface="Arial" panose="020B0604020202020204" pitchFamily="34" charset="0"/>
              </a:rPr>
              <a:t>OpenPos</a:t>
            </a:r>
          </a:p>
          <a:p>
            <a:pPr marL="342900" indent="-342900">
              <a:lnSpc>
                <a:spcPct val="150000"/>
              </a:lnSpc>
              <a:buAutoNum type="arabicPeriod"/>
            </a:pPr>
            <a:r>
              <a:rPr lang="en-US" altLang="zh-CN" sz="1400" kern="0" dirty="0">
                <a:solidFill>
                  <a:srgbClr val="FFF5E1"/>
                </a:solidFill>
                <a:cs typeface="Arial" panose="020B0604020202020204" pitchFamily="34" charset="0"/>
                <a:sym typeface="Arial" panose="020B0604020202020204" pitchFamily="34" charset="0"/>
              </a:rPr>
              <a:t>AlphaPos</a:t>
            </a:r>
            <a:endParaRPr lang="en-US" altLang="zh-CN" sz="1400" dirty="0">
              <a:sym typeface="Arial" panose="020B0604020202020204" pitchFamily="34" charset="0"/>
            </a:endParaRPr>
          </a:p>
          <a:p>
            <a:pPr marL="342900" indent="-342900">
              <a:lnSpc>
                <a:spcPct val="150000"/>
              </a:lnSpc>
              <a:buAutoNum type="arabicPeriod"/>
            </a:pPr>
            <a:r>
              <a:rPr lang="en-US" altLang="zh-CN" sz="1400" kern="0" dirty="0">
                <a:solidFill>
                  <a:srgbClr val="FFF5E1"/>
                </a:solidFill>
                <a:cs typeface="Arial" panose="020B0604020202020204" pitchFamily="34" charset="0"/>
                <a:sym typeface="Arial" panose="020B0604020202020204" pitchFamily="34" charset="0"/>
              </a:rPr>
              <a:t>DensePos</a:t>
            </a:r>
          </a:p>
        </p:txBody>
      </p:sp>
      <p:pic>
        <p:nvPicPr>
          <p:cNvPr id="24" name="图片 23"/>
          <p:cNvPicPr preferRelativeResize="0">
            <a:picLocks/>
          </p:cNvPicPr>
          <p:nvPr/>
        </p:nvPicPr>
        <p:blipFill>
          <a:blip r:embed="rId4" cstate="print">
            <a:extLst>
              <a:ext uri="{28A0092B-C50C-407E-A947-70E740481C1C}">
                <a14:useLocalDpi xmlns:a14="http://schemas.microsoft.com/office/drawing/2010/main" val="0"/>
              </a:ext>
            </a:extLst>
          </a:blip>
          <a:stretch>
            <a:fillRect/>
          </a:stretch>
        </p:blipFill>
        <p:spPr>
          <a:xfrm>
            <a:off x="6808304" y="3677479"/>
            <a:ext cx="1746049" cy="1064291"/>
          </a:xfrm>
          <a:prstGeom prst="rect">
            <a:avLst/>
          </a:prstGeom>
          <a:ln>
            <a:noFill/>
          </a:ln>
          <a:effectLst>
            <a:outerShdw blurRad="292100" dist="139700" dir="2700000" algn="tl" rotWithShape="0">
              <a:srgbClr val="333333">
                <a:alpha val="65000"/>
              </a:srgbClr>
            </a:outerShdw>
          </a:effectLst>
        </p:spPr>
      </p:pic>
      <p:pic>
        <p:nvPicPr>
          <p:cNvPr id="25" name="图片 24"/>
          <p:cNvPicPr preferRelativeResize="0">
            <a:picLocks/>
          </p:cNvPicPr>
          <p:nvPr/>
        </p:nvPicPr>
        <p:blipFill>
          <a:blip r:embed="rId5" cstate="print">
            <a:extLst>
              <a:ext uri="{28A0092B-C50C-407E-A947-70E740481C1C}">
                <a14:useLocalDpi xmlns:a14="http://schemas.microsoft.com/office/drawing/2010/main" val="0"/>
              </a:ext>
            </a:extLst>
          </a:blip>
          <a:stretch>
            <a:fillRect/>
          </a:stretch>
        </p:blipFill>
        <p:spPr>
          <a:xfrm>
            <a:off x="5068956" y="3677479"/>
            <a:ext cx="1739348" cy="1084641"/>
          </a:xfrm>
          <a:prstGeom prst="rect">
            <a:avLst/>
          </a:prstGeom>
          <a:ln>
            <a:noFill/>
          </a:ln>
          <a:effectLst>
            <a:outerShdw blurRad="292100" dist="139700" dir="2700000" algn="tl" rotWithShape="0">
              <a:srgbClr val="333333">
                <a:alpha val="65000"/>
              </a:srgbClr>
            </a:outerShdw>
          </a:effectLst>
        </p:spPr>
      </p:pic>
      <p:sp>
        <p:nvSpPr>
          <p:cNvPr id="9" name="直角上箭头 8"/>
          <p:cNvSpPr/>
          <p:nvPr/>
        </p:nvSpPr>
        <p:spPr>
          <a:xfrm rot="5400000">
            <a:off x="2200695" y="2519629"/>
            <a:ext cx="1381539" cy="2720095"/>
          </a:xfrm>
          <a:prstGeom prst="bentUpArrow">
            <a:avLst>
              <a:gd name="adj1" fmla="val 14770"/>
              <a:gd name="adj2" fmla="val 17728"/>
              <a:gd name="adj3" fmla="val 2500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7454113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1000"/>
                                        <p:tgtEl>
                                          <p:spTgt spid="32"/>
                                        </p:tgtEl>
                                      </p:cBhvr>
                                    </p:animEffect>
                                    <p:anim calcmode="lin" valueType="num">
                                      <p:cBhvr>
                                        <p:cTn id="20" dur="1000" fill="hold"/>
                                        <p:tgtEl>
                                          <p:spTgt spid="32"/>
                                        </p:tgtEl>
                                        <p:attrNameLst>
                                          <p:attrName>ppt_x</p:attrName>
                                        </p:attrNameLst>
                                      </p:cBhvr>
                                      <p:tavLst>
                                        <p:tav tm="0">
                                          <p:val>
                                            <p:strVal val="#ppt_x"/>
                                          </p:val>
                                        </p:tav>
                                        <p:tav tm="100000">
                                          <p:val>
                                            <p:strVal val="#ppt_x"/>
                                          </p:val>
                                        </p:tav>
                                      </p:tavLst>
                                    </p:anim>
                                    <p:anim calcmode="lin" valueType="num">
                                      <p:cBhvr>
                                        <p:cTn id="21"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1000"/>
                                        <p:tgtEl>
                                          <p:spTgt spid="18"/>
                                        </p:tgtEl>
                                      </p:cBhvr>
                                    </p:animEffect>
                                    <p:anim calcmode="lin" valueType="num">
                                      <p:cBhvr>
                                        <p:cTn id="27" dur="1000" fill="hold"/>
                                        <p:tgtEl>
                                          <p:spTgt spid="18"/>
                                        </p:tgtEl>
                                        <p:attrNameLst>
                                          <p:attrName>ppt_x</p:attrName>
                                        </p:attrNameLst>
                                      </p:cBhvr>
                                      <p:tavLst>
                                        <p:tav tm="0">
                                          <p:val>
                                            <p:strVal val="#ppt_x"/>
                                          </p:val>
                                        </p:tav>
                                        <p:tav tm="100000">
                                          <p:val>
                                            <p:strVal val="#ppt_x"/>
                                          </p:val>
                                        </p:tav>
                                      </p:tavLst>
                                    </p:anim>
                                    <p:anim calcmode="lin" valueType="num">
                                      <p:cBhvr>
                                        <p:cTn id="28"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barn(inVertical)">
                                      <p:cBhvr>
                                        <p:cTn id="33" dur="500"/>
                                        <p:tgtEl>
                                          <p:spTgt spid="19"/>
                                        </p:tgtEl>
                                      </p:cBhvr>
                                    </p:animEffect>
                                  </p:childTnLst>
                                </p:cTn>
                              </p:par>
                              <p:par>
                                <p:cTn id="34" presetID="42" presetClass="entr" presetSubtype="0" fill="hold" grpId="0" nodeType="with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1000"/>
                                        <p:tgtEl>
                                          <p:spTgt spid="20"/>
                                        </p:tgtEl>
                                      </p:cBhvr>
                                    </p:animEffect>
                                    <p:anim calcmode="lin" valueType="num">
                                      <p:cBhvr>
                                        <p:cTn id="37" dur="1000" fill="hold"/>
                                        <p:tgtEl>
                                          <p:spTgt spid="20"/>
                                        </p:tgtEl>
                                        <p:attrNameLst>
                                          <p:attrName>ppt_x</p:attrName>
                                        </p:attrNameLst>
                                      </p:cBhvr>
                                      <p:tavLst>
                                        <p:tav tm="0">
                                          <p:val>
                                            <p:strVal val="#ppt_x"/>
                                          </p:val>
                                        </p:tav>
                                        <p:tav tm="100000">
                                          <p:val>
                                            <p:strVal val="#ppt_x"/>
                                          </p:val>
                                        </p:tav>
                                      </p:tavLst>
                                    </p:anim>
                                    <p:anim calcmode="lin" valueType="num">
                                      <p:cBhvr>
                                        <p:cTn id="38"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1" grpId="0"/>
      <p:bldP spid="32" grpId="0"/>
      <p:bldP spid="18" grpId="0"/>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4"/>
          <p:cNvSpPr>
            <a:spLocks noChangeArrowheads="1"/>
          </p:cNvSpPr>
          <p:nvPr/>
        </p:nvSpPr>
        <p:spPr bwMode="auto">
          <a:xfrm>
            <a:off x="2769052" y="1845121"/>
            <a:ext cx="3610284"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5400" dirty="0">
                <a:solidFill>
                  <a:srgbClr val="FFF5E1"/>
                </a:solidFill>
                <a:effectLst>
                  <a:outerShdw blurRad="50800" dist="38100" dir="5400000" algn="t" rotWithShape="0">
                    <a:prstClr val="black">
                      <a:alpha val="40000"/>
                    </a:prstClr>
                  </a:outerShdw>
                </a:effectLst>
                <a:latin typeface="方正大黑简体" panose="03000509000000000000" pitchFamily="65" charset="-122"/>
                <a:ea typeface="方正大黑简体" panose="03000509000000000000" pitchFamily="65" charset="-122"/>
              </a:rPr>
              <a:t>2. </a:t>
            </a:r>
            <a:r>
              <a:rPr lang="zh-CN" altLang="en-US" sz="5400" dirty="0">
                <a:solidFill>
                  <a:srgbClr val="FFF5E1"/>
                </a:solidFill>
                <a:effectLst>
                  <a:outerShdw blurRad="50800" dist="38100" dir="5400000" algn="t" rotWithShape="0">
                    <a:prstClr val="black">
                      <a:alpha val="40000"/>
                    </a:prstClr>
                  </a:outerShdw>
                </a:effectLst>
                <a:latin typeface="方正大黑简体" panose="03000509000000000000" pitchFamily="65" charset="-122"/>
                <a:ea typeface="方正大黑简体" panose="03000509000000000000" pitchFamily="65" charset="-122"/>
              </a:rPr>
              <a:t>相关论文</a:t>
            </a:r>
          </a:p>
        </p:txBody>
      </p:sp>
    </p:spTree>
    <p:extLst>
      <p:ext uri="{BB962C8B-B14F-4D97-AF65-F5344CB8AC3E}">
        <p14:creationId xmlns:p14="http://schemas.microsoft.com/office/powerpoint/2010/main" val="198927909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4"/>
          <p:cNvSpPr>
            <a:spLocks noChangeArrowheads="1"/>
          </p:cNvSpPr>
          <p:nvPr/>
        </p:nvSpPr>
        <p:spPr bwMode="auto">
          <a:xfrm>
            <a:off x="1850413" y="400312"/>
            <a:ext cx="552266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3200" dirty="0">
                <a:solidFill>
                  <a:srgbClr val="FFF5E1"/>
                </a:solidFill>
                <a:effectLst>
                  <a:outerShdw blurRad="50800" dist="38100" dir="5400000" algn="t" rotWithShape="0">
                    <a:prstClr val="black">
                      <a:alpha val="40000"/>
                    </a:prstClr>
                  </a:outerShdw>
                </a:effectLst>
                <a:latin typeface="方正粗谭黑简体"/>
                <a:ea typeface="方正粗谭黑简体"/>
              </a:rPr>
              <a:t>RGB</a:t>
            </a: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行为识别两大流派（一）</a:t>
            </a:r>
          </a:p>
        </p:txBody>
      </p:sp>
      <p:cxnSp>
        <p:nvCxnSpPr>
          <p:cNvPr id="19" name="直接连接符 18"/>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矩形 14"/>
          <p:cNvSpPr>
            <a:spLocks noChangeArrowheads="1"/>
          </p:cNvSpPr>
          <p:nvPr/>
        </p:nvSpPr>
        <p:spPr bwMode="auto">
          <a:xfrm>
            <a:off x="2083424" y="3136790"/>
            <a:ext cx="211916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dirty="0">
                <a:solidFill>
                  <a:srgbClr val="FFF5E1"/>
                </a:solidFill>
                <a:effectLst>
                  <a:outerShdw blurRad="50800" dist="38100" dir="5400000" algn="t" rotWithShape="0">
                    <a:prstClr val="black">
                      <a:alpha val="40000"/>
                    </a:prstClr>
                  </a:outerShdw>
                </a:effectLst>
                <a:latin typeface="+mj-ea"/>
                <a:ea typeface="+mj-ea"/>
              </a:rPr>
              <a:t>C3D</a:t>
            </a:r>
            <a:r>
              <a:rPr lang="zh-CN" altLang="en-US" sz="1800" dirty="0">
                <a:solidFill>
                  <a:srgbClr val="FFF5E1"/>
                </a:solidFill>
                <a:effectLst>
                  <a:outerShdw blurRad="50800" dist="38100" dir="5400000" algn="t" rotWithShape="0">
                    <a:prstClr val="black">
                      <a:alpha val="40000"/>
                    </a:prstClr>
                  </a:outerShdw>
                </a:effectLst>
                <a:latin typeface="+mj-ea"/>
                <a:ea typeface="+mj-ea"/>
              </a:rPr>
              <a:t>模型</a:t>
            </a:r>
          </a:p>
        </p:txBody>
      </p:sp>
      <p:sp>
        <p:nvSpPr>
          <p:cNvPr id="20" name="矩形 19"/>
          <p:cNvSpPr/>
          <p:nvPr/>
        </p:nvSpPr>
        <p:spPr>
          <a:xfrm>
            <a:off x="1625858" y="3506122"/>
            <a:ext cx="2926974" cy="1061829"/>
          </a:xfrm>
          <a:prstGeom prst="rect">
            <a:avLst/>
          </a:prstGeom>
        </p:spPr>
        <p:txBody>
          <a:bodyPr wrap="square">
            <a:spAutoFit/>
          </a:bodyPr>
          <a:lstStyle/>
          <a:p>
            <a:pPr>
              <a:lnSpc>
                <a:spcPct val="150000"/>
              </a:lnSpc>
            </a:pPr>
            <a:r>
              <a:rPr lang="zh-CN" altLang="en-US" sz="1400" kern="0" dirty="0">
                <a:solidFill>
                  <a:srgbClr val="FFF5E1"/>
                </a:solidFill>
                <a:cs typeface="Arial" panose="020B0604020202020204" pitchFamily="34" charset="0"/>
                <a:sym typeface="Arial" panose="020B0604020202020204" pitchFamily="34" charset="0"/>
              </a:rPr>
              <a:t>使用</a:t>
            </a:r>
            <a:r>
              <a:rPr lang="en-US" altLang="zh-CN" sz="1400" kern="0" dirty="0">
                <a:solidFill>
                  <a:srgbClr val="FFF5E1"/>
                </a:solidFill>
                <a:cs typeface="Arial" panose="020B0604020202020204" pitchFamily="34" charset="0"/>
                <a:sym typeface="Arial" panose="020B0604020202020204" pitchFamily="34" charset="0"/>
              </a:rPr>
              <a:t>3D</a:t>
            </a:r>
            <a:r>
              <a:rPr lang="zh-CN" altLang="en-US" sz="1400" kern="0" dirty="0">
                <a:solidFill>
                  <a:srgbClr val="FFF5E1"/>
                </a:solidFill>
                <a:cs typeface="Arial" panose="020B0604020202020204" pitchFamily="34" charset="0"/>
                <a:sym typeface="Arial" panose="020B0604020202020204" pitchFamily="34" charset="0"/>
              </a:rPr>
              <a:t>卷积网络来获取视频的时空特征，捕捉视频流的运动信息，最后用</a:t>
            </a:r>
            <a:r>
              <a:rPr lang="en-US" altLang="zh-CN" sz="1400" kern="0" dirty="0">
                <a:solidFill>
                  <a:srgbClr val="FFF5E1"/>
                </a:solidFill>
                <a:cs typeface="Arial" panose="020B0604020202020204" pitchFamily="34" charset="0"/>
                <a:sym typeface="Arial" panose="020B0604020202020204" pitchFamily="34" charset="0"/>
              </a:rPr>
              <a:t>SVM</a:t>
            </a:r>
            <a:r>
              <a:rPr lang="zh-CN" altLang="en-US" sz="1400" kern="0" dirty="0">
                <a:solidFill>
                  <a:srgbClr val="FFF5E1"/>
                </a:solidFill>
                <a:cs typeface="Arial" panose="020B0604020202020204" pitchFamily="34" charset="0"/>
                <a:sym typeface="Arial" panose="020B0604020202020204" pitchFamily="34" charset="0"/>
              </a:rPr>
              <a:t>或者全连接层进行分类。</a:t>
            </a:r>
            <a:endParaRPr lang="en-US" altLang="zh-CN" sz="1400" kern="0" dirty="0">
              <a:solidFill>
                <a:srgbClr val="FFF5E1"/>
              </a:solidFill>
              <a:cs typeface="Arial" panose="020B0604020202020204" pitchFamily="34" charset="0"/>
              <a:sym typeface="Arial" panose="020B0604020202020204" pitchFamily="34" charset="0"/>
            </a:endParaRPr>
          </a:p>
        </p:txBody>
      </p:sp>
      <p:sp>
        <p:nvSpPr>
          <p:cNvPr id="6" name="矩形 5"/>
          <p:cNvSpPr/>
          <p:nvPr/>
        </p:nvSpPr>
        <p:spPr>
          <a:xfrm>
            <a:off x="1512051" y="3082544"/>
            <a:ext cx="3154588" cy="145265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3"/>
          <a:stretch>
            <a:fillRect/>
          </a:stretch>
        </p:blipFill>
        <p:spPr>
          <a:xfrm>
            <a:off x="1512050" y="1404808"/>
            <a:ext cx="3261917" cy="1677736"/>
          </a:xfrm>
          <a:prstGeom prst="rect">
            <a:avLst/>
          </a:prstGeom>
        </p:spPr>
      </p:pic>
      <p:pic>
        <p:nvPicPr>
          <p:cNvPr id="3" name="图片 2"/>
          <p:cNvPicPr>
            <a:picLocks noChangeAspect="1"/>
          </p:cNvPicPr>
          <p:nvPr/>
        </p:nvPicPr>
        <p:blipFill>
          <a:blip r:embed="rId4"/>
          <a:stretch>
            <a:fillRect/>
          </a:stretch>
        </p:blipFill>
        <p:spPr>
          <a:xfrm>
            <a:off x="4773967" y="1404808"/>
            <a:ext cx="3487510" cy="1667050"/>
          </a:xfrm>
          <a:prstGeom prst="rect">
            <a:avLst/>
          </a:prstGeom>
        </p:spPr>
      </p:pic>
      <p:pic>
        <p:nvPicPr>
          <p:cNvPr id="8" name="图片 7"/>
          <p:cNvPicPr>
            <a:picLocks noChangeAspect="1"/>
          </p:cNvPicPr>
          <p:nvPr/>
        </p:nvPicPr>
        <p:blipFill>
          <a:blip r:embed="rId5"/>
          <a:stretch>
            <a:fillRect/>
          </a:stretch>
        </p:blipFill>
        <p:spPr>
          <a:xfrm>
            <a:off x="4671001" y="3059012"/>
            <a:ext cx="3590476" cy="1476190"/>
          </a:xfrm>
          <a:prstGeom prst="rect">
            <a:avLst/>
          </a:prstGeom>
        </p:spPr>
      </p:pic>
      <p:sp>
        <p:nvSpPr>
          <p:cNvPr id="13" name="矩形 12"/>
          <p:cNvSpPr/>
          <p:nvPr/>
        </p:nvSpPr>
        <p:spPr>
          <a:xfrm>
            <a:off x="155575" y="4622197"/>
            <a:ext cx="9051925" cy="369332"/>
          </a:xfrm>
          <a:prstGeom prst="rect">
            <a:avLst/>
          </a:prstGeom>
        </p:spPr>
        <p:txBody>
          <a:bodyPr wrap="square">
            <a:spAutoFit/>
          </a:bodyPr>
          <a:lstStyle/>
          <a:p>
            <a:r>
              <a:rPr lang="en-US" altLang="zh-CN" dirty="0">
                <a:solidFill>
                  <a:schemeClr val="bg1"/>
                </a:solidFill>
                <a:latin typeface="-apple-system"/>
              </a:rPr>
              <a:t>Learning Spatiotemporal Features with 3D Convolutional Networks(2015ICCV)</a:t>
            </a:r>
            <a:endParaRPr lang="zh-CN" altLang="en-US" dirty="0">
              <a:solidFill>
                <a:schemeClr val="bg1"/>
              </a:solidFill>
            </a:endParaRPr>
          </a:p>
        </p:txBody>
      </p:sp>
    </p:spTree>
    <p:extLst>
      <p:ext uri="{BB962C8B-B14F-4D97-AF65-F5344CB8AC3E}">
        <p14:creationId xmlns:p14="http://schemas.microsoft.com/office/powerpoint/2010/main" val="123647517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barn(inVertical)">
                                      <p:cBhvr>
                                        <p:cTn id="14" dur="500"/>
                                        <p:tgtEl>
                                          <p:spTgt spid="19"/>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anim calcmode="lin" valueType="num">
                                      <p:cBhvr>
                                        <p:cTn id="20" dur="1000" fill="hold"/>
                                        <p:tgtEl>
                                          <p:spTgt spid="17"/>
                                        </p:tgtEl>
                                        <p:attrNameLst>
                                          <p:attrName>ppt_x</p:attrName>
                                        </p:attrNameLst>
                                      </p:cBhvr>
                                      <p:tavLst>
                                        <p:tav tm="0">
                                          <p:val>
                                            <p:strVal val="#ppt_x"/>
                                          </p:val>
                                        </p:tav>
                                        <p:tav tm="100000">
                                          <p:val>
                                            <p:strVal val="#ppt_x"/>
                                          </p:val>
                                        </p:tav>
                                      </p:tavLst>
                                    </p:anim>
                                    <p:anim calcmode="lin" valueType="num">
                                      <p:cBhvr>
                                        <p:cTn id="21" dur="1000" fill="hold"/>
                                        <p:tgtEl>
                                          <p:spTgt spid="17"/>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1000"/>
                                        <p:tgtEl>
                                          <p:spTgt spid="20"/>
                                        </p:tgtEl>
                                      </p:cBhvr>
                                    </p:animEffect>
                                    <p:anim calcmode="lin" valueType="num">
                                      <p:cBhvr>
                                        <p:cTn id="25" dur="1000" fill="hold"/>
                                        <p:tgtEl>
                                          <p:spTgt spid="20"/>
                                        </p:tgtEl>
                                        <p:attrNameLst>
                                          <p:attrName>ppt_x</p:attrName>
                                        </p:attrNameLst>
                                      </p:cBhvr>
                                      <p:tavLst>
                                        <p:tav tm="0">
                                          <p:val>
                                            <p:strVal val="#ppt_x"/>
                                          </p:val>
                                        </p:tav>
                                        <p:tav tm="100000">
                                          <p:val>
                                            <p:strVal val="#ppt_x"/>
                                          </p:val>
                                        </p:tav>
                                      </p:tavLst>
                                    </p:anim>
                                    <p:anim calcmode="lin" valueType="num">
                                      <p:cBhvr>
                                        <p:cTn id="26"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7"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pload-images.jianshu.io/upload_images/5806342-263860d1555076ab.jpg?imageMogr2/auto-orient/strip|imageView2/2/w/720/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 name="图片 4"/>
          <p:cNvPicPr>
            <a:picLocks noChangeAspect="1"/>
          </p:cNvPicPr>
          <p:nvPr/>
        </p:nvPicPr>
        <p:blipFill>
          <a:blip r:embed="rId3"/>
          <a:stretch>
            <a:fillRect/>
          </a:stretch>
        </p:blipFill>
        <p:spPr>
          <a:xfrm>
            <a:off x="2867861" y="1569862"/>
            <a:ext cx="6276139" cy="2443338"/>
          </a:xfrm>
          <a:prstGeom prst="rect">
            <a:avLst/>
          </a:prstGeom>
        </p:spPr>
      </p:pic>
      <p:sp>
        <p:nvSpPr>
          <p:cNvPr id="17" name="矩形 14"/>
          <p:cNvSpPr>
            <a:spLocks noChangeArrowheads="1"/>
          </p:cNvSpPr>
          <p:nvPr/>
        </p:nvSpPr>
        <p:spPr bwMode="auto">
          <a:xfrm>
            <a:off x="618273" y="1743759"/>
            <a:ext cx="189186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1800" dirty="0">
                <a:solidFill>
                  <a:srgbClr val="FFF5E1"/>
                </a:solidFill>
                <a:effectLst>
                  <a:outerShdw blurRad="50800" dist="38100" dir="5400000" algn="t" rotWithShape="0">
                    <a:prstClr val="black">
                      <a:alpha val="40000"/>
                    </a:prstClr>
                  </a:outerShdw>
                </a:effectLst>
                <a:latin typeface="+mj-ea"/>
                <a:ea typeface="+mj-ea"/>
              </a:rPr>
              <a:t>Two-stream CNN</a:t>
            </a:r>
            <a:endParaRPr lang="zh-CN" altLang="en-US" sz="1800" dirty="0">
              <a:solidFill>
                <a:srgbClr val="FFF5E1"/>
              </a:solidFill>
              <a:effectLst>
                <a:outerShdw blurRad="50800" dist="38100" dir="5400000" algn="t" rotWithShape="0">
                  <a:prstClr val="black">
                    <a:alpha val="40000"/>
                  </a:prstClr>
                </a:outerShdw>
              </a:effectLst>
              <a:latin typeface="+mj-ea"/>
              <a:ea typeface="+mj-ea"/>
            </a:endParaRPr>
          </a:p>
        </p:txBody>
      </p:sp>
      <p:sp>
        <p:nvSpPr>
          <p:cNvPr id="20" name="矩形 19"/>
          <p:cNvSpPr/>
          <p:nvPr/>
        </p:nvSpPr>
        <p:spPr>
          <a:xfrm>
            <a:off x="155575" y="2220812"/>
            <a:ext cx="2613025" cy="1708160"/>
          </a:xfrm>
          <a:prstGeom prst="rect">
            <a:avLst/>
          </a:prstGeom>
        </p:spPr>
        <p:txBody>
          <a:bodyPr wrap="square">
            <a:spAutoFit/>
          </a:bodyPr>
          <a:lstStyle/>
          <a:p>
            <a:pPr>
              <a:lnSpc>
                <a:spcPct val="150000"/>
              </a:lnSpc>
            </a:pPr>
            <a:r>
              <a:rPr lang="zh-CN" altLang="en-US" sz="1400" kern="0" dirty="0">
                <a:solidFill>
                  <a:srgbClr val="FFF5E1"/>
                </a:solidFill>
                <a:cs typeface="Arial" panose="020B0604020202020204" pitchFamily="34" charset="0"/>
                <a:sym typeface="Arial" panose="020B0604020202020204" pitchFamily="34" charset="0"/>
              </a:rPr>
              <a:t>双流</a:t>
            </a:r>
            <a:r>
              <a:rPr lang="en-US" altLang="zh-CN" sz="1400" kern="0" dirty="0">
                <a:solidFill>
                  <a:srgbClr val="FFF5E1"/>
                </a:solidFill>
                <a:cs typeface="Arial" panose="020B0604020202020204" pitchFamily="34" charset="0"/>
                <a:sym typeface="Arial" panose="020B0604020202020204" pitchFamily="34" charset="0"/>
              </a:rPr>
              <a:t>CNN</a:t>
            </a:r>
            <a:r>
              <a:rPr lang="zh-CN" altLang="en-US" sz="1400" kern="0" dirty="0">
                <a:solidFill>
                  <a:srgbClr val="FFF5E1"/>
                </a:solidFill>
                <a:cs typeface="Arial" panose="020B0604020202020204" pitchFamily="34" charset="0"/>
                <a:sym typeface="Arial" panose="020B0604020202020204" pitchFamily="34" charset="0"/>
              </a:rPr>
              <a:t>最早是在</a:t>
            </a:r>
            <a:r>
              <a:rPr lang="en-US" altLang="zh-CN" sz="1400" kern="0" dirty="0">
                <a:solidFill>
                  <a:srgbClr val="FFF5E1"/>
                </a:solidFill>
                <a:cs typeface="Arial" panose="020B0604020202020204" pitchFamily="34" charset="0"/>
                <a:sym typeface="Arial" panose="020B0604020202020204" pitchFamily="34" charset="0"/>
              </a:rPr>
              <a:t>2014</a:t>
            </a:r>
            <a:r>
              <a:rPr lang="zh-CN" altLang="en-US" sz="1400" kern="0" dirty="0">
                <a:solidFill>
                  <a:srgbClr val="FFF5E1"/>
                </a:solidFill>
                <a:cs typeface="Arial" panose="020B0604020202020204" pitchFamily="34" charset="0"/>
                <a:sym typeface="Arial" panose="020B0604020202020204" pitchFamily="34" charset="0"/>
              </a:rPr>
              <a:t>年被提</a:t>
            </a:r>
            <a:r>
              <a:rPr lang="zh-CN" altLang="en-US" sz="1400" kern="0">
                <a:solidFill>
                  <a:srgbClr val="FFF5E1"/>
                </a:solidFill>
                <a:cs typeface="Arial" panose="020B0604020202020204" pitchFamily="34" charset="0"/>
                <a:sym typeface="Arial" panose="020B0604020202020204" pitchFamily="34" charset="0"/>
              </a:rPr>
              <a:t>出来，通过对视频序列中的每两帧计算密集光流，并将其和单帧作为两支独立输入。</a:t>
            </a:r>
            <a:endParaRPr lang="en-US" altLang="zh-CN" sz="1400" kern="0" dirty="0">
              <a:solidFill>
                <a:srgbClr val="FFF5E1"/>
              </a:solidFill>
              <a:cs typeface="Arial" panose="020B0604020202020204" pitchFamily="34" charset="0"/>
              <a:sym typeface="Arial" panose="020B0604020202020204" pitchFamily="34" charset="0"/>
            </a:endParaRPr>
          </a:p>
          <a:p>
            <a:pPr marL="342900" indent="-342900">
              <a:lnSpc>
                <a:spcPct val="150000"/>
              </a:lnSpc>
              <a:buAutoNum type="arabicPeriod"/>
            </a:pPr>
            <a:endParaRPr lang="en-US" altLang="zh-CN" sz="1400" kern="0" dirty="0">
              <a:solidFill>
                <a:srgbClr val="FFF5E1"/>
              </a:solidFill>
              <a:cs typeface="Arial" panose="020B0604020202020204" pitchFamily="34" charset="0"/>
              <a:sym typeface="Arial" panose="020B0604020202020204" pitchFamily="34" charset="0"/>
            </a:endParaRPr>
          </a:p>
        </p:txBody>
      </p:sp>
      <p:sp>
        <p:nvSpPr>
          <p:cNvPr id="6" name="矩形 5"/>
          <p:cNvSpPr/>
          <p:nvPr/>
        </p:nvSpPr>
        <p:spPr>
          <a:xfrm>
            <a:off x="51637" y="1569862"/>
            <a:ext cx="2816225" cy="244333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4429848" y="4140885"/>
            <a:ext cx="4572000" cy="646331"/>
          </a:xfrm>
          <a:prstGeom prst="rect">
            <a:avLst/>
          </a:prstGeom>
        </p:spPr>
        <p:txBody>
          <a:bodyPr>
            <a:spAutoFit/>
          </a:bodyPr>
          <a:lstStyle/>
          <a:p>
            <a:r>
              <a:rPr lang="en-US" altLang="zh-CN" dirty="0">
                <a:solidFill>
                  <a:schemeClr val="bg1"/>
                </a:solidFill>
                <a:latin typeface="-apple-system"/>
              </a:rPr>
              <a:t>Two-Stream Convolutional Networks for Action Recognition in Videos(2014NIPS)</a:t>
            </a:r>
            <a:endParaRPr lang="zh-CN" altLang="en-US" dirty="0">
              <a:solidFill>
                <a:schemeClr val="bg1"/>
              </a:solidFill>
            </a:endParaRPr>
          </a:p>
        </p:txBody>
      </p:sp>
      <p:sp>
        <p:nvSpPr>
          <p:cNvPr id="12" name="矩形 14"/>
          <p:cNvSpPr>
            <a:spLocks noChangeArrowheads="1"/>
          </p:cNvSpPr>
          <p:nvPr/>
        </p:nvSpPr>
        <p:spPr bwMode="auto">
          <a:xfrm>
            <a:off x="1954618" y="400312"/>
            <a:ext cx="531427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微软雅黑" panose="020B0503020204020204" pitchFamily="34" charset="-122"/>
              </a:defRPr>
            </a:lvl1pPr>
            <a:lvl2pPr marL="742950" indent="-285750">
              <a:defRPr sz="1300">
                <a:solidFill>
                  <a:schemeClr val="tx1"/>
                </a:solidFill>
                <a:latin typeface="Calibri" panose="020F0502020204030204" pitchFamily="34" charset="0"/>
                <a:ea typeface="微软雅黑" panose="020B0503020204020204" pitchFamily="34" charset="-122"/>
              </a:defRPr>
            </a:lvl2pPr>
            <a:lvl3pPr marL="1143000" indent="-228600">
              <a:defRPr sz="1300">
                <a:solidFill>
                  <a:schemeClr val="tx1"/>
                </a:solidFill>
                <a:latin typeface="Calibri" panose="020F0502020204030204" pitchFamily="34" charset="0"/>
                <a:ea typeface="微软雅黑" panose="020B0503020204020204" pitchFamily="34" charset="-122"/>
              </a:defRPr>
            </a:lvl3pPr>
            <a:lvl4pPr marL="1600200" indent="-228600">
              <a:defRPr sz="1300">
                <a:solidFill>
                  <a:schemeClr val="tx1"/>
                </a:solidFill>
                <a:latin typeface="Calibri" panose="020F0502020204030204" pitchFamily="34" charset="0"/>
                <a:ea typeface="微软雅黑" panose="020B0503020204020204" pitchFamily="34" charset="-122"/>
              </a:defRPr>
            </a:lvl4pPr>
            <a:lvl5pPr marL="2057400" indent="-228600">
              <a:defRPr sz="1300">
                <a:solidFill>
                  <a:schemeClr val="tx1"/>
                </a:solidFill>
                <a:latin typeface="Calibri" panose="020F05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微软雅黑" panose="020B0503020204020204" pitchFamily="34" charset="-122"/>
              </a:defRPr>
            </a:lvl9pPr>
          </a:lstStyle>
          <a:p>
            <a:pPr algn="ctr" fontAlgn="base">
              <a:spcBef>
                <a:spcPct val="0"/>
              </a:spcBef>
              <a:spcAft>
                <a:spcPct val="0"/>
              </a:spcAft>
            </a:pPr>
            <a:r>
              <a:rPr lang="en-US" altLang="zh-CN" sz="3200" dirty="0">
                <a:solidFill>
                  <a:srgbClr val="FFF5E1"/>
                </a:solidFill>
                <a:effectLst>
                  <a:outerShdw blurRad="50800" dist="38100" dir="5400000" algn="t" rotWithShape="0">
                    <a:prstClr val="black">
                      <a:alpha val="40000"/>
                    </a:prstClr>
                  </a:outerShdw>
                </a:effectLst>
                <a:latin typeface="方正粗谭黑简体"/>
                <a:ea typeface="方正粗谭黑简体"/>
              </a:rPr>
              <a:t>RGB</a:t>
            </a:r>
            <a:r>
              <a:rPr lang="zh-CN" altLang="en-US" sz="3200" dirty="0">
                <a:solidFill>
                  <a:srgbClr val="FFF5E1"/>
                </a:solidFill>
                <a:effectLst>
                  <a:outerShdw blurRad="50800" dist="38100" dir="5400000" algn="t" rotWithShape="0">
                    <a:prstClr val="black">
                      <a:alpha val="40000"/>
                    </a:prstClr>
                  </a:outerShdw>
                </a:effectLst>
                <a:latin typeface="方正粗谭黑简体"/>
                <a:ea typeface="方正粗谭黑简体"/>
              </a:rPr>
              <a:t>行为识别两大流派（二）</a:t>
            </a:r>
          </a:p>
        </p:txBody>
      </p:sp>
      <p:cxnSp>
        <p:nvCxnSpPr>
          <p:cNvPr id="13" name="直接连接符 12"/>
          <p:cNvCxnSpPr/>
          <p:nvPr/>
        </p:nvCxnSpPr>
        <p:spPr>
          <a:xfrm>
            <a:off x="4449503" y="985087"/>
            <a:ext cx="324464"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13429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barn(inVertical)">
                                      <p:cBhvr>
                                        <p:cTn id="2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1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公司企业个人求职简历PPT模板"/>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2053</TotalTime>
  <Words>2760</Words>
  <Application>Microsoft Office PowerPoint</Application>
  <PresentationFormat>全屏显示(16:9)</PresentationFormat>
  <Paragraphs>201</Paragraphs>
  <Slides>27</Slides>
  <Notes>27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27</vt:i4>
      </vt:variant>
    </vt:vector>
  </HeadingPairs>
  <TitlesOfParts>
    <vt:vector size="38" baseType="lpstr">
      <vt:lpstr>-apple-system</vt:lpstr>
      <vt:lpstr>等线</vt:lpstr>
      <vt:lpstr>等线 Light</vt:lpstr>
      <vt:lpstr>方正粗谭黑简体</vt:lpstr>
      <vt:lpstr>方正大黑简体</vt:lpstr>
      <vt:lpstr>宋体</vt:lpstr>
      <vt:lpstr>微软雅黑</vt:lpstr>
      <vt:lpstr>Arial</vt:lpstr>
      <vt:lpstr>Calibri</vt:lpstr>
      <vt:lpstr>Cambria Math</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个人竞聘</dc:title>
  <dc:creator>第一PPT</dc:creator>
  <cp:keywords>www.1ppt.com</cp:keywords>
  <dc:description>www.1ppt.com</dc:description>
  <cp:lastModifiedBy>peixian gong</cp:lastModifiedBy>
  <cp:revision>331</cp:revision>
  <dcterms:created xsi:type="dcterms:W3CDTF">2016-09-15T13:55:00Z</dcterms:created>
  <dcterms:modified xsi:type="dcterms:W3CDTF">2019-11-29T11:03:04Z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

<file path=docProps/thumbnail.jpeg>
</file>